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57"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59" r:id="rId26"/>
    <p:sldId id="282" r:id="rId27"/>
    <p:sldId id="283" r:id="rId28"/>
    <p:sldId id="284" r:id="rId29"/>
    <p:sldId id="285" r:id="rId30"/>
    <p:sldId id="286" r:id="rId31"/>
    <p:sldId id="281"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287"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ABD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065374"/>
            <a:ext cx="12192000" cy="2792626"/>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38369" y="1420375"/>
            <a:ext cx="7186431" cy="2387600"/>
          </a:xfrm>
        </p:spPr>
        <p:txBody>
          <a:bodyPr anchor="b">
            <a:normAutofit/>
          </a:bodyPr>
          <a:lstStyle>
            <a:lvl1pPr algn="l" defTabSz="914400" rtl="0" eaLnBrk="1" latinLnBrk="0" hangingPunct="1">
              <a:lnSpc>
                <a:spcPct val="90000"/>
              </a:lnSpc>
              <a:spcBef>
                <a:spcPct val="0"/>
              </a:spcBef>
              <a:buNone/>
              <a:defRPr lang="en-US" sz="5400" b="1" kern="1200" dirty="0">
                <a:solidFill>
                  <a:schemeClr val="tx1">
                    <a:lumMod val="65000"/>
                    <a:lumOff val="35000"/>
                  </a:schemeClr>
                </a:solidFill>
                <a:latin typeface="Goudy Old Style" panose="02020502050305020303" pitchFamily="18" charset="0"/>
                <a:ea typeface="+mj-ea"/>
                <a:cs typeface="+mj-cs"/>
              </a:defRPr>
            </a:lvl1pPr>
          </a:lstStyle>
          <a:p>
            <a:r>
              <a:rPr lang="en-US" dirty="0"/>
              <a:t>Click to edit Master title style</a:t>
            </a:r>
          </a:p>
        </p:txBody>
      </p:sp>
      <p:sp>
        <p:nvSpPr>
          <p:cNvPr id="3" name="Subtitle 2"/>
          <p:cNvSpPr>
            <a:spLocks noGrp="1"/>
          </p:cNvSpPr>
          <p:nvPr>
            <p:ph type="subTitle" idx="1"/>
          </p:nvPr>
        </p:nvSpPr>
        <p:spPr>
          <a:xfrm>
            <a:off x="738369" y="4363453"/>
            <a:ext cx="7186431" cy="1611040"/>
          </a:xfrm>
        </p:spPr>
        <p:txBody>
          <a:bodyPr anchor="t">
            <a:normAutofit/>
          </a:bodyPr>
          <a:lstStyle>
            <a:lvl1pPr marL="0" indent="0" algn="l">
              <a:buNone/>
              <a:defRPr sz="2800">
                <a:solidFill>
                  <a:schemeClr val="bg1"/>
                </a:solidFill>
                <a:latin typeface="Goudy Old Style" panose="020205020503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t="1" b="35519"/>
          <a:stretch/>
        </p:blipFill>
        <p:spPr>
          <a:xfrm>
            <a:off x="8142568" y="1555845"/>
            <a:ext cx="3642196" cy="2582240"/>
          </a:xfrm>
          <a:prstGeom prst="rect">
            <a:avLst/>
          </a:prstGeom>
        </p:spPr>
      </p:pic>
      <p:pic>
        <p:nvPicPr>
          <p:cNvPr id="11" name="Picture 10"/>
          <p:cNvPicPr>
            <a:picLocks noChangeAspect="1"/>
          </p:cNvPicPr>
          <p:nvPr userDrawn="1"/>
        </p:nvPicPr>
        <p:blipFill rotWithShape="1">
          <a:blip r:embed="rId3" cstate="print">
            <a:biLevel thresh="25000"/>
            <a:extLst>
              <a:ext uri="{BEBA8EAE-BF5A-486C-A8C5-ECC9F3942E4B}">
                <a14:imgProps xmlns:a14="http://schemas.microsoft.com/office/drawing/2010/main">
                  <a14:imgLayer r:embed="rId4">
                    <a14:imgEffect>
                      <a14:sharpenSoften amount="50000"/>
                    </a14:imgEffect>
                    <a14:imgEffect>
                      <a14:saturation sat="0"/>
                    </a14:imgEffect>
                  </a14:imgLayer>
                </a14:imgProps>
              </a:ext>
              <a:ext uri="{28A0092B-C50C-407E-A947-70E740481C1C}">
                <a14:useLocalDpi xmlns:a14="http://schemas.microsoft.com/office/drawing/2010/main" val="0"/>
              </a:ext>
            </a:extLst>
          </a:blip>
          <a:srcRect t="64023"/>
          <a:stretch/>
        </p:blipFill>
        <p:spPr>
          <a:xfrm>
            <a:off x="8396602" y="4363453"/>
            <a:ext cx="3134129" cy="1239796"/>
          </a:xfrm>
          <a:prstGeom prst="rect">
            <a:avLst/>
          </a:prstGeom>
        </p:spPr>
      </p:pic>
      <p:sp>
        <p:nvSpPr>
          <p:cNvPr id="8" name="Rectangle 7"/>
          <p:cNvSpPr/>
          <p:nvPr userDrawn="1"/>
        </p:nvSpPr>
        <p:spPr>
          <a:xfrm>
            <a:off x="0" y="6505439"/>
            <a:ext cx="12192000" cy="353340"/>
          </a:xfrm>
          <a:prstGeom prst="rect">
            <a:avLst/>
          </a:prstGeom>
          <a:solidFill>
            <a:srgbClr val="113F6B"/>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414139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lide">
    <p:spTree>
      <p:nvGrpSpPr>
        <p:cNvPr id="1" name=""/>
        <p:cNvGrpSpPr/>
        <p:nvPr/>
      </p:nvGrpSpPr>
      <p:grpSpPr>
        <a:xfrm>
          <a:off x="0" y="0"/>
          <a:ext cx="0" cy="0"/>
          <a:chOff x="0" y="0"/>
          <a:chExt cx="0" cy="0"/>
        </a:xfrm>
      </p:grpSpPr>
      <p:sp>
        <p:nvSpPr>
          <p:cNvPr id="6" name="Rectangle 5"/>
          <p:cNvSpPr/>
          <p:nvPr userDrawn="1"/>
        </p:nvSpPr>
        <p:spPr>
          <a:xfrm>
            <a:off x="0" y="-91678"/>
            <a:ext cx="12192000" cy="122921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6453"/>
          <a:stretch/>
        </p:blipFill>
        <p:spPr>
          <a:xfrm>
            <a:off x="8688586" y="3423178"/>
            <a:ext cx="4165600" cy="2910603"/>
          </a:xfrm>
          <a:prstGeom prst="rect">
            <a:avLst/>
          </a:prstGeom>
        </p:spPr>
      </p:pic>
      <p:sp>
        <p:nvSpPr>
          <p:cNvPr id="8" name="Rectangle 7"/>
          <p:cNvSpPr/>
          <p:nvPr userDrawn="1"/>
        </p:nvSpPr>
        <p:spPr>
          <a:xfrm>
            <a:off x="0" y="1152001"/>
            <a:ext cx="12192000" cy="5167312"/>
          </a:xfrm>
          <a:prstGeom prst="rect">
            <a:avLst/>
          </a:prstGeom>
          <a:solidFill>
            <a:srgbClr val="FFFFFF">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09683" y="1446663"/>
            <a:ext cx="8720919" cy="4462818"/>
          </a:xfrm>
        </p:spPr>
        <p:txBody>
          <a:bodyPr/>
          <a:lstStyle>
            <a:lvl1pPr>
              <a:defRPr>
                <a:solidFill>
                  <a:schemeClr val="tx1">
                    <a:lumMod val="65000"/>
                    <a:lumOff val="35000"/>
                  </a:schemeClr>
                </a:solidFill>
              </a:defRPr>
            </a:lvl1pPr>
          </a:lstStyle>
          <a:p>
            <a:r>
              <a:rPr lang="en-US" dirty="0"/>
              <a:t>Click to edit Master title style</a:t>
            </a:r>
          </a:p>
        </p:txBody>
      </p:sp>
      <p:sp>
        <p:nvSpPr>
          <p:cNvPr id="9" name="Rectangle 8"/>
          <p:cNvSpPr/>
          <p:nvPr userDrawn="1"/>
        </p:nvSpPr>
        <p:spPr>
          <a:xfrm>
            <a:off x="0" y="738326"/>
            <a:ext cx="12192000" cy="182880"/>
          </a:xfrm>
          <a:prstGeom prst="rect">
            <a:avLst/>
          </a:prstGeom>
          <a:solidFill>
            <a:srgbClr val="961A1D"/>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74375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0488" y="300577"/>
            <a:ext cx="10933674" cy="1325563"/>
          </a:xfrm>
        </p:spPr>
        <p:txBody>
          <a:bodyPr/>
          <a:lstStyle/>
          <a:p>
            <a:r>
              <a:rPr lang="en-US"/>
              <a:t>Click to edit Master title style</a:t>
            </a:r>
          </a:p>
        </p:txBody>
      </p:sp>
      <p:sp>
        <p:nvSpPr>
          <p:cNvPr id="3" name="Content Placeholder 2"/>
          <p:cNvSpPr>
            <a:spLocks noGrp="1"/>
          </p:cNvSpPr>
          <p:nvPr>
            <p:ph idx="1"/>
          </p:nvPr>
        </p:nvSpPr>
        <p:spPr>
          <a:xfrm>
            <a:off x="640488" y="1825625"/>
            <a:ext cx="10933674" cy="4351338"/>
          </a:xfrm>
        </p:spPr>
        <p:txBody>
          <a:bodyPr/>
          <a:lstStyle>
            <a:lvl1pPr>
              <a:spcAft>
                <a:spcPts val="600"/>
              </a:spcAft>
              <a:buClr>
                <a:schemeClr val="tx1">
                  <a:lumMod val="50000"/>
                  <a:lumOff val="50000"/>
                </a:schemeClr>
              </a:buClr>
              <a:defRPr/>
            </a:lvl1pPr>
            <a:lvl2pPr>
              <a:spcAft>
                <a:spcPts val="600"/>
              </a:spcAft>
              <a:buClr>
                <a:schemeClr val="tx1">
                  <a:lumMod val="50000"/>
                  <a:lumOff val="50000"/>
                </a:schemeClr>
              </a:buClr>
              <a:defRPr/>
            </a:lvl2pPr>
            <a:lvl3pPr>
              <a:spcAft>
                <a:spcPts val="600"/>
              </a:spcAft>
              <a:buClr>
                <a:schemeClr val="tx1">
                  <a:lumMod val="50000"/>
                  <a:lumOff val="50000"/>
                </a:schemeClr>
              </a:buClr>
              <a:defRPr/>
            </a:lvl3pPr>
            <a:lvl4pPr>
              <a:spcAft>
                <a:spcPts val="600"/>
              </a:spcAft>
              <a:buClr>
                <a:schemeClr val="tx1">
                  <a:lumMod val="50000"/>
                  <a:lumOff val="50000"/>
                </a:schemeClr>
              </a:buClr>
              <a:defRPr/>
            </a:lvl4pPr>
            <a:lvl5pPr>
              <a:spcAft>
                <a:spcPts val="600"/>
              </a:spcAft>
              <a:buClr>
                <a:schemeClr val="tx1">
                  <a:lumMod val="50000"/>
                  <a:lumOff val="50000"/>
                </a:schemeClr>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47363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65204" y="1800911"/>
            <a:ext cx="542362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64132" y="1800911"/>
            <a:ext cx="54594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1056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3268" y="348650"/>
            <a:ext cx="10907369" cy="1325563"/>
          </a:xfrm>
        </p:spPr>
        <p:txBody>
          <a:bodyPr/>
          <a:lstStyle/>
          <a:p>
            <a:r>
              <a:rPr lang="en-US"/>
              <a:t>Click to edit Master title style</a:t>
            </a:r>
          </a:p>
        </p:txBody>
      </p:sp>
      <p:sp>
        <p:nvSpPr>
          <p:cNvPr id="3" name="Text Placeholder 2"/>
          <p:cNvSpPr>
            <a:spLocks noGrp="1"/>
          </p:cNvSpPr>
          <p:nvPr>
            <p:ph type="body" idx="1"/>
          </p:nvPr>
        </p:nvSpPr>
        <p:spPr>
          <a:xfrm>
            <a:off x="683269" y="1664688"/>
            <a:ext cx="538404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3269" y="2488600"/>
            <a:ext cx="5384044"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67313" y="1674213"/>
            <a:ext cx="55233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67313" y="2498125"/>
            <a:ext cx="5523324"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1890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39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6793" y="449262"/>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11849" y="449261"/>
            <a:ext cx="6887027" cy="575046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66793" y="2049461"/>
            <a:ext cx="3932237" cy="415026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17111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6794" y="449262"/>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701092" y="449263"/>
            <a:ext cx="6897784" cy="58115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66794" y="2049461"/>
            <a:ext cx="3932237" cy="42113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5834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10" cstate="print">
            <a:extLst>
              <a:ext uri="{28A0092B-C50C-407E-A947-70E740481C1C}">
                <a14:useLocalDpi xmlns:a14="http://schemas.microsoft.com/office/drawing/2010/main" val="0"/>
              </a:ext>
            </a:extLst>
          </a:blip>
          <a:srcRect b="36453"/>
          <a:stretch/>
        </p:blipFill>
        <p:spPr>
          <a:xfrm>
            <a:off x="8688586" y="3423178"/>
            <a:ext cx="4165600" cy="2910603"/>
          </a:xfrm>
          <a:prstGeom prst="rect">
            <a:avLst/>
          </a:prstGeom>
        </p:spPr>
      </p:pic>
      <p:sp>
        <p:nvSpPr>
          <p:cNvPr id="8" name="Rectangle 7"/>
          <p:cNvSpPr/>
          <p:nvPr userDrawn="1"/>
        </p:nvSpPr>
        <p:spPr>
          <a:xfrm>
            <a:off x="0" y="1152001"/>
            <a:ext cx="12192000" cy="5167312"/>
          </a:xfrm>
          <a:prstGeom prst="rect">
            <a:avLst/>
          </a:prstGeom>
          <a:solidFill>
            <a:srgbClr val="FFFFFF">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65205" y="274515"/>
            <a:ext cx="10958384" cy="1325563"/>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6AEB2-E32A-426A-8A20-94B2FD714B40}" type="datetimeFigureOut">
              <a:rPr lang="en-US" smtClean="0"/>
              <a:t>3/21/2020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6A775-2E27-4BE0-9A64-97CA3EA3CC3C}" type="slidenum">
              <a:rPr lang="en-US" smtClean="0"/>
              <a:t>‹#›</a:t>
            </a:fld>
            <a:endParaRPr lang="en-US"/>
          </a:p>
        </p:txBody>
      </p:sp>
      <p:sp>
        <p:nvSpPr>
          <p:cNvPr id="9" name="Rectangle 8"/>
          <p:cNvSpPr/>
          <p:nvPr userDrawn="1"/>
        </p:nvSpPr>
        <p:spPr>
          <a:xfrm>
            <a:off x="0" y="6356350"/>
            <a:ext cx="12192000" cy="501650"/>
          </a:xfrm>
          <a:prstGeom prst="rect">
            <a:avLst/>
          </a:prstGeom>
          <a:solidFill>
            <a:srgbClr val="113F6B"/>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ooter Placeholder 4"/>
          <p:cNvSpPr txBox="1">
            <a:spLocks/>
          </p:cNvSpPr>
          <p:nvPr userDrawn="1"/>
        </p:nvSpPr>
        <p:spPr>
          <a:xfrm>
            <a:off x="-10758" y="6518614"/>
            <a:ext cx="11980336"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tabLst/>
            </a:pPr>
            <a:r>
              <a:rPr lang="en-US" sz="1400" dirty="0"/>
              <a:t>SESUG 2019 Conference </a:t>
            </a:r>
            <a:r>
              <a:rPr lang="en-US" sz="1400" dirty="0">
                <a:latin typeface="Vivaldi"/>
              </a:rPr>
              <a:t>•</a:t>
            </a:r>
            <a:r>
              <a:rPr lang="en-US" sz="1400" dirty="0"/>
              <a:t> Williamsburg, VA </a:t>
            </a:r>
            <a:r>
              <a:rPr lang="en-US" sz="1400" dirty="0">
                <a:latin typeface="Vivaldi"/>
              </a:rPr>
              <a:t>•</a:t>
            </a:r>
            <a:r>
              <a:rPr lang="en-US" sz="1400" dirty="0"/>
              <a:t> October 20-22, 2019						</a:t>
            </a:r>
            <a:r>
              <a:rPr lang="en-US" sz="1400" baseline="0" dirty="0"/>
              <a:t>         </a:t>
            </a:r>
            <a:fld id="{82AA66F6-69FC-4552-9F3F-CEEA09457C17}" type="slidenum">
              <a:rPr lang="en-US" sz="1400" smtClean="0"/>
              <a:pPr algn="ctr">
                <a:tabLst/>
              </a:pPr>
              <a:t>‹#›</a:t>
            </a:fld>
            <a:endParaRPr lang="en-US" sz="1400" dirty="0"/>
          </a:p>
        </p:txBody>
      </p:sp>
      <p:sp>
        <p:nvSpPr>
          <p:cNvPr id="11" name="Rectangle 10"/>
          <p:cNvSpPr/>
          <p:nvPr userDrawn="1"/>
        </p:nvSpPr>
        <p:spPr>
          <a:xfrm>
            <a:off x="0" y="6312314"/>
            <a:ext cx="12192000" cy="182880"/>
          </a:xfrm>
          <a:prstGeom prst="rect">
            <a:avLst/>
          </a:prstGeom>
          <a:solidFill>
            <a:srgbClr val="961A1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665205" y="1799563"/>
            <a:ext cx="10958384"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48723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50" r:id="rId3"/>
    <p:sldLayoutId id="2147483652" r:id="rId4"/>
    <p:sldLayoutId id="2147483653" r:id="rId5"/>
    <p:sldLayoutId id="2147483655" r:id="rId6"/>
    <p:sldLayoutId id="2147483656" r:id="rId7"/>
    <p:sldLayoutId id="2147483657" r:id="rId8"/>
  </p:sldLayoutIdLst>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Goudy Old Style" panose="020205020503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231-2019</a:t>
            </a:r>
            <a:br>
              <a:rPr lang="en-US" dirty="0"/>
            </a:br>
            <a:r>
              <a:rPr lang="en-US" dirty="0"/>
              <a:t>Getting Started with PROC DS2</a:t>
            </a:r>
            <a:endParaRPr lang="en-US" dirty="0">
              <a:solidFill>
                <a:schemeClr val="tx1">
                  <a:lumMod val="65000"/>
                  <a:lumOff val="35000"/>
                </a:schemeClr>
              </a:solidFill>
            </a:endParaRPr>
          </a:p>
        </p:txBody>
      </p:sp>
      <p:sp>
        <p:nvSpPr>
          <p:cNvPr id="3" name="Subtitle 2"/>
          <p:cNvSpPr>
            <a:spLocks noGrp="1"/>
          </p:cNvSpPr>
          <p:nvPr>
            <p:ph type="subTitle" idx="1"/>
          </p:nvPr>
        </p:nvSpPr>
        <p:spPr/>
        <p:txBody>
          <a:bodyPr/>
          <a:lstStyle/>
          <a:p>
            <a:r>
              <a:rPr lang="en-US" dirty="0"/>
              <a:t>James Blum, UNC Wilmington</a:t>
            </a:r>
          </a:p>
          <a:p>
            <a:r>
              <a:rPr lang="en-US" dirty="0"/>
              <a:t>Jonathan Duggins, NC State University</a:t>
            </a:r>
          </a:p>
          <a:p>
            <a:endParaRPr lang="en-US" dirty="0"/>
          </a:p>
        </p:txBody>
      </p:sp>
    </p:spTree>
    <p:extLst>
      <p:ext uri="{BB962C8B-B14F-4D97-AF65-F5344CB8AC3E}">
        <p14:creationId xmlns:p14="http://schemas.microsoft.com/office/powerpoint/2010/main" val="673272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A Simple Computation</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code creates a variable on EPA combined mileage in a DATA step:</a:t>
            </a:r>
          </a:p>
          <a:p>
            <a:pPr marL="2286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Combo;</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sashelp.cars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spcAft>
                <a:spcPts val="0"/>
              </a:spcAft>
            </a:pPr>
            <a:endParaRPr lang="en-US" sz="2200" dirty="0"/>
          </a:p>
        </p:txBody>
      </p:sp>
    </p:spTree>
    <p:extLst>
      <p:ext uri="{BB962C8B-B14F-4D97-AF65-F5344CB8AC3E}">
        <p14:creationId xmlns:p14="http://schemas.microsoft.com/office/powerpoint/2010/main" val="3695379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A Simple Computation</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code creates a variable on EPA combined mileage in a DATA step:</a:t>
            </a:r>
          </a:p>
          <a:p>
            <a:pPr marL="2286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Combo;</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sashelp.cars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dirty="0"/>
              <a:t>An attempt to do the same in DS2 might look like:</a:t>
            </a:r>
          </a:p>
          <a:p>
            <a:pPr marL="4572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sashelp.cars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endParaRPr lang="en-US" sz="2200" dirty="0"/>
          </a:p>
        </p:txBody>
      </p:sp>
    </p:spTree>
    <p:extLst>
      <p:ext uri="{BB962C8B-B14F-4D97-AF65-F5344CB8AC3E}">
        <p14:creationId xmlns:p14="http://schemas.microsoft.com/office/powerpoint/2010/main" val="866820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Special Notes on Libraries for DS2</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seemingly simple code generates a series of errors:</a:t>
            </a:r>
          </a:p>
          <a:p>
            <a:pPr marL="228600" lvl="1" indent="0">
              <a:spcBef>
                <a:spcPts val="0"/>
              </a:spcBef>
              <a:spcAft>
                <a:spcPts val="0"/>
              </a:spcAft>
              <a:buNone/>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BASE driver, schema name SASHELP was not found for this connection</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Table "SASHELP.CARS" does not exist or cannot be accessed</a:t>
            </a:r>
          </a:p>
          <a:p>
            <a:pPr marL="228600" lvl="1" indent="0">
              <a:spcBef>
                <a:spcPts val="0"/>
              </a:spcBef>
              <a:spcAft>
                <a:spcPts val="0"/>
              </a:spcAft>
              <a:buNone/>
            </a:pPr>
            <a:r>
              <a:rPr lang="en-US" sz="2000" dirty="0">
                <a:solidFill>
                  <a:srgbClr val="800000"/>
                </a:solidFill>
                <a:latin typeface="Courier New" panose="02070309020205020404" pitchFamily="49" charset="0"/>
                <a:ea typeface="Times New Roman" panose="02020603050405020304" pitchFamily="18" charset="0"/>
              </a:rPr>
              <a:t>ERROR: Line ####: Unable to prepare SELECT statement for table cars</a:t>
            </a:r>
          </a:p>
          <a:p>
            <a:r>
              <a:rPr lang="en-US" dirty="0"/>
              <a:t>This seems to imply that SASHELP.CARS is not present, but is was for the submission of this code</a:t>
            </a:r>
          </a:p>
          <a:p>
            <a:r>
              <a:rPr lang="en-US" dirty="0" err="1"/>
              <a:t>Sashelp</a:t>
            </a:r>
            <a:r>
              <a:rPr lang="en-US" dirty="0"/>
              <a:t> is a composite library, made up of several directories, and PROC DS2 does not support connections to these types of libraries</a:t>
            </a:r>
            <a:endParaRPr lang="en-US" sz="2200" dirty="0"/>
          </a:p>
          <a:p>
            <a:r>
              <a:rPr lang="en-US" dirty="0"/>
              <a:t>A copy of the CARS data set is included with the files for this workshop in the DS2 sub-folder of the SAS Programming Data folder on </a:t>
            </a:r>
            <a:r>
              <a:rPr lang="en-US" dirty="0" err="1"/>
              <a:t>SeaShare</a:t>
            </a:r>
            <a:endParaRPr lang="en-US" dirty="0"/>
          </a:p>
        </p:txBody>
      </p:sp>
    </p:spTree>
    <p:extLst>
      <p:ext uri="{BB962C8B-B14F-4D97-AF65-F5344CB8AC3E}">
        <p14:creationId xmlns:p14="http://schemas.microsoft.com/office/powerpoint/2010/main" val="3851431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Revisit the Simple Computation</a:t>
            </a:r>
          </a:p>
        </p:txBody>
      </p:sp>
      <p:sp>
        <p:nvSpPr>
          <p:cNvPr id="3" name="Content Placeholder 2"/>
          <p:cNvSpPr>
            <a:spLocks noGrp="1"/>
          </p:cNvSpPr>
          <p:nvPr>
            <p:ph idx="1"/>
          </p:nvPr>
        </p:nvSpPr>
        <p:spPr>
          <a:xfrm>
            <a:off x="640487" y="1288154"/>
            <a:ext cx="10995427" cy="5028884"/>
          </a:xfrm>
        </p:spPr>
        <p:txBody>
          <a:bodyPr>
            <a:noAutofit/>
          </a:bodyPr>
          <a:lstStyle/>
          <a:p>
            <a:pPr>
              <a:spcBef>
                <a:spcPts val="0"/>
              </a:spcBef>
              <a:spcAft>
                <a:spcPts val="0"/>
              </a:spcAft>
            </a:pPr>
            <a:r>
              <a:rPr lang="en-US" dirty="0"/>
              <a:t>An attempt using the same data from a different library:</a:t>
            </a:r>
          </a:p>
          <a:p>
            <a:pPr marL="4572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00"/>
                </a:solidFill>
                <a:latin typeface="Courier New" panose="02070309020205020404" pitchFamily="49" charset="0"/>
                <a:ea typeface="Times New Roman" panose="02020603050405020304" pitchFamily="18" charset="0"/>
              </a:rPr>
              <a:t>DS2HOW</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p>
          <a:p>
            <a:r>
              <a:rPr lang="en-US" dirty="0"/>
              <a:t>This still generates a declaration warning in the log, but the execution is otherwise successful and the new variable is on the resulting data set.</a:t>
            </a:r>
          </a:p>
        </p:txBody>
      </p:sp>
    </p:spTree>
    <p:extLst>
      <p:ext uri="{BB962C8B-B14F-4D97-AF65-F5344CB8AC3E}">
        <p14:creationId xmlns:p14="http://schemas.microsoft.com/office/powerpoint/2010/main" val="322345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Type Declaration</a:t>
            </a:r>
          </a:p>
        </p:txBody>
      </p:sp>
      <p:sp>
        <p:nvSpPr>
          <p:cNvPr id="3" name="Content Placeholder 2"/>
          <p:cNvSpPr>
            <a:spLocks noGrp="1"/>
          </p:cNvSpPr>
          <p:nvPr>
            <p:ph idx="1"/>
          </p:nvPr>
        </p:nvSpPr>
        <p:spPr>
          <a:xfrm>
            <a:off x="640487" y="1288154"/>
            <a:ext cx="10995427" cy="5028884"/>
          </a:xfrm>
        </p:spPr>
        <p:txBody>
          <a:bodyPr>
            <a:noAutofit/>
          </a:bodyPr>
          <a:lstStyle/>
          <a:p>
            <a:pPr>
              <a:spcBef>
                <a:spcPts val="0"/>
              </a:spcBef>
              <a:spcAft>
                <a:spcPts val="0"/>
              </a:spcAft>
            </a:pPr>
            <a:r>
              <a:rPr lang="en-US" dirty="0"/>
              <a:t>This modification uses a DECLARE statement to make a type declaration for the </a:t>
            </a:r>
            <a:r>
              <a:rPr lang="en-US" dirty="0" err="1"/>
              <a:t>MPG_Combo</a:t>
            </a:r>
            <a:r>
              <a:rPr lang="en-US" dirty="0"/>
              <a:t> variable:</a:t>
            </a:r>
          </a:p>
          <a:p>
            <a:pPr marL="4572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FF"/>
                </a:solidFill>
                <a:latin typeface="Courier New" panose="02070309020205020404" pitchFamily="49" charset="0"/>
                <a:ea typeface="Times New Roman" panose="02020603050405020304" pitchFamily="18" charset="0"/>
              </a:rPr>
              <a:t>declare</a:t>
            </a:r>
            <a:r>
              <a:rPr lang="en-US" dirty="0">
                <a:solidFill>
                  <a:srgbClr val="000000"/>
                </a:solidFill>
                <a:latin typeface="Courier New" panose="02070309020205020404" pitchFamily="49" charset="0"/>
                <a:ea typeface="Times New Roman" panose="02020603050405020304" pitchFamily="18" charset="0"/>
              </a:rPr>
              <a:t> double </a:t>
            </a:r>
            <a:r>
              <a:rPr lang="en-US" dirty="0" err="1">
                <a:solidFill>
                  <a:srgbClr val="000000"/>
                </a:solidFill>
                <a:latin typeface="Courier New" panose="02070309020205020404" pitchFamily="49" charset="0"/>
                <a:ea typeface="Times New Roman" panose="02020603050405020304" pitchFamily="18" charset="0"/>
              </a:rPr>
              <a:t>mpg_combo</a:t>
            </a:r>
            <a:r>
              <a:rPr lang="en-US" dirty="0">
                <a:solidFill>
                  <a:srgbClr val="000000"/>
                </a:solidFill>
                <a:latin typeface="Courier New" panose="02070309020205020404" pitchFamily="49" charset="0"/>
                <a:ea typeface="Times New Roman" panose="02020603050405020304" pitchFamily="18" charset="0"/>
              </a:rPr>
              <a:t>; </a:t>
            </a: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00"/>
                </a:solidFill>
                <a:latin typeface="Courier New" panose="02070309020205020404" pitchFamily="49" charset="0"/>
                <a:ea typeface="Times New Roman" panose="02020603050405020304" pitchFamily="18" charset="0"/>
              </a:rPr>
              <a:t>DS2HOW</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p>
        </p:txBody>
      </p:sp>
    </p:spTree>
    <p:extLst>
      <p:ext uri="{BB962C8B-B14F-4D97-AF65-F5344CB8AC3E}">
        <p14:creationId xmlns:p14="http://schemas.microsoft.com/office/powerpoint/2010/main" val="3757521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Table Replacement</a:t>
            </a:r>
          </a:p>
        </p:txBody>
      </p:sp>
      <p:sp>
        <p:nvSpPr>
          <p:cNvPr id="3" name="Content Placeholder 2"/>
          <p:cNvSpPr>
            <a:spLocks noGrp="1"/>
          </p:cNvSpPr>
          <p:nvPr>
            <p:ph idx="1"/>
          </p:nvPr>
        </p:nvSpPr>
        <p:spPr>
          <a:xfrm>
            <a:off x="640487" y="1288154"/>
            <a:ext cx="10995427" cy="5028884"/>
          </a:xfrm>
        </p:spPr>
        <p:txBody>
          <a:bodyPr>
            <a:noAutofit/>
          </a:bodyPr>
          <a:lstStyle/>
          <a:p>
            <a:r>
              <a:rPr lang="en-US" dirty="0"/>
              <a:t>If the previous example ran successfully, this code generates a series of errors:</a:t>
            </a:r>
          </a:p>
          <a:p>
            <a:pPr marL="228600" lvl="1" indent="0">
              <a:spcBef>
                <a:spcPts val="0"/>
              </a:spcBef>
              <a:spcAft>
                <a:spcPts val="0"/>
              </a:spcAft>
              <a:buNone/>
            </a:pPr>
            <a:r>
              <a:rPr lang="en-US"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Base table or view already exists CARS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dirty="0">
                <a:solidFill>
                  <a:srgbClr val="800000"/>
                </a:solidFill>
                <a:latin typeface="Courier New" panose="02070309020205020404" pitchFamily="49" charset="0"/>
                <a:ea typeface="Times New Roman" panose="02020603050405020304" pitchFamily="18" charset="0"/>
              </a:rPr>
              <a:t>ERROR: Unable to execute CREATE TABLE statement for table </a:t>
            </a:r>
            <a:r>
              <a:rPr lang="en-US" dirty="0" err="1">
                <a:solidFill>
                  <a:srgbClr val="800000"/>
                </a:solidFill>
                <a:latin typeface="Courier New" panose="02070309020205020404" pitchFamily="49" charset="0"/>
                <a:ea typeface="Times New Roman" panose="02020603050405020304" pitchFamily="18" charset="0"/>
              </a:rPr>
              <a:t>work.cars</a:t>
            </a:r>
            <a:r>
              <a:rPr lang="en-US" dirty="0">
                <a:solidFill>
                  <a:srgbClr val="800000"/>
                </a:solidFill>
                <a:latin typeface="Courier New" panose="02070309020205020404" pitchFamily="49" charset="0"/>
                <a:ea typeface="Times New Roman" panose="02020603050405020304" pitchFamily="18" charset="0"/>
              </a:rPr>
              <a:t>.</a:t>
            </a:r>
            <a:endParaRPr lang="en-US" sz="6200" dirty="0">
              <a:solidFill>
                <a:srgbClr val="800000"/>
              </a:solidFill>
              <a:latin typeface="Courier New" panose="02070309020205020404" pitchFamily="49" charset="0"/>
              <a:ea typeface="Times New Roman" panose="02020603050405020304" pitchFamily="18" charset="0"/>
            </a:endParaRPr>
          </a:p>
          <a:p>
            <a:r>
              <a:rPr lang="en-US" dirty="0"/>
              <a:t>These errors are not a consequence of the DECLARE statement addition, they are due to:</a:t>
            </a:r>
          </a:p>
          <a:p>
            <a:pPr lvl="1"/>
            <a:r>
              <a:rPr lang="en-US" dirty="0" err="1"/>
              <a:t>Work.Cars</a:t>
            </a:r>
            <a:r>
              <a:rPr lang="en-US" dirty="0"/>
              <a:t> already exists and…</a:t>
            </a:r>
          </a:p>
          <a:p>
            <a:pPr lvl="1"/>
            <a:r>
              <a:rPr lang="en-US" dirty="0"/>
              <a:t>Default behavior for DS2 is to </a:t>
            </a:r>
            <a:r>
              <a:rPr lang="en-US" b="1" i="1" dirty="0"/>
              <a:t>NOT OVERWRITE </a:t>
            </a:r>
            <a:r>
              <a:rPr lang="en-US" dirty="0"/>
              <a:t>tables that already exist</a:t>
            </a:r>
          </a:p>
          <a:p>
            <a:r>
              <a:rPr lang="en-US" dirty="0"/>
              <a:t>This behavior can be modified with the OVERWRITE data set (or table) option</a:t>
            </a:r>
          </a:p>
        </p:txBody>
      </p:sp>
    </p:spTree>
    <p:extLst>
      <p:ext uri="{BB962C8B-B14F-4D97-AF65-F5344CB8AC3E}">
        <p14:creationId xmlns:p14="http://schemas.microsoft.com/office/powerpoint/2010/main" val="3928718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Table Replacement</a:t>
            </a:r>
          </a:p>
        </p:txBody>
      </p:sp>
      <p:sp>
        <p:nvSpPr>
          <p:cNvPr id="3" name="Content Placeholder 2"/>
          <p:cNvSpPr>
            <a:spLocks noGrp="1"/>
          </p:cNvSpPr>
          <p:nvPr>
            <p:ph idx="1"/>
          </p:nvPr>
        </p:nvSpPr>
        <p:spPr>
          <a:xfrm>
            <a:off x="640487" y="1288154"/>
            <a:ext cx="10995427" cy="5028884"/>
          </a:xfrm>
        </p:spPr>
        <p:txBody>
          <a:bodyPr>
            <a:noAutofit/>
          </a:bodyPr>
          <a:lstStyle/>
          <a:p>
            <a:pPr>
              <a:spcBef>
                <a:spcPts val="0"/>
              </a:spcBef>
              <a:spcAft>
                <a:spcPts val="0"/>
              </a:spcAft>
            </a:pPr>
            <a:r>
              <a:rPr lang="en-US" dirty="0"/>
              <a:t>OVERWRITE=YES is attached to the output data set:</a:t>
            </a:r>
          </a:p>
          <a:p>
            <a:pPr marL="4572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cars</a:t>
            </a:r>
            <a:r>
              <a:rPr lang="en-US" dirty="0">
                <a:solidFill>
                  <a:srgbClr val="000000"/>
                </a:solidFill>
                <a:latin typeface="Courier New" panose="02070309020205020404" pitchFamily="49" charset="0"/>
                <a:ea typeface="Times New Roman" panose="02020603050405020304" pitchFamily="18" charset="0"/>
              </a:rPr>
              <a:t>(</a:t>
            </a:r>
            <a:r>
              <a:rPr lang="en-US" dirty="0">
                <a:solidFill>
                  <a:srgbClr val="0000FF"/>
                </a:solidFill>
                <a:latin typeface="Courier New" panose="02070309020205020404" pitchFamily="49" charset="0"/>
                <a:ea typeface="Times New Roman" panose="02020603050405020304" pitchFamily="18" charset="0"/>
              </a:rPr>
              <a:t>overwrite</a:t>
            </a:r>
            <a:r>
              <a:rPr lang="en-US" dirty="0">
                <a:solidFill>
                  <a:srgbClr val="000000"/>
                </a:solidFill>
                <a:latin typeface="Courier New" panose="02070309020205020404" pitchFamily="49" charset="0"/>
                <a:ea typeface="Times New Roman" panose="02020603050405020304" pitchFamily="18" charset="0"/>
              </a:rPr>
              <a:t>=yes)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FF"/>
                </a:solidFill>
                <a:latin typeface="Courier New" panose="02070309020205020404" pitchFamily="49" charset="0"/>
                <a:ea typeface="Times New Roman" panose="02020603050405020304" pitchFamily="18" charset="0"/>
              </a:rPr>
              <a:t>declare</a:t>
            </a:r>
            <a:r>
              <a:rPr lang="en-US" dirty="0">
                <a:solidFill>
                  <a:srgbClr val="000000"/>
                </a:solidFill>
                <a:latin typeface="Courier New" panose="02070309020205020404" pitchFamily="49" charset="0"/>
                <a:ea typeface="Times New Roman" panose="02020603050405020304" pitchFamily="18" charset="0"/>
              </a:rPr>
              <a:t> double </a:t>
            </a:r>
            <a:r>
              <a:rPr lang="en-US" dirty="0" err="1">
                <a:solidFill>
                  <a:srgbClr val="000000"/>
                </a:solidFill>
                <a:latin typeface="Courier New" panose="02070309020205020404" pitchFamily="49" charset="0"/>
                <a:ea typeface="Times New Roman" panose="02020603050405020304" pitchFamily="18" charset="0"/>
              </a:rPr>
              <a:t>mpg_combo</a:t>
            </a:r>
            <a:r>
              <a:rPr lang="en-US" dirty="0">
                <a:solidFill>
                  <a:srgbClr val="000000"/>
                </a:solidFill>
                <a:latin typeface="Courier New" panose="02070309020205020404" pitchFamily="49" charset="0"/>
                <a:ea typeface="Times New Roman" panose="02020603050405020304" pitchFamily="18" charset="0"/>
              </a:rPr>
              <a:t>; </a:t>
            </a: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00"/>
                </a:solidFill>
                <a:latin typeface="Courier New" panose="02070309020205020404" pitchFamily="49" charset="0"/>
                <a:ea typeface="Times New Roman" panose="02020603050405020304" pitchFamily="18" charset="0"/>
              </a:rPr>
              <a:t>DS2HOW</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p>
          <a:p>
            <a:r>
              <a:rPr lang="en-US" dirty="0"/>
              <a:t>Unfortunately, if you open the data set (or run PROC CONTENTS for it), </a:t>
            </a:r>
            <a:r>
              <a:rPr lang="en-US" dirty="0" err="1"/>
              <a:t>MPG_Combo</a:t>
            </a:r>
            <a:r>
              <a:rPr lang="en-US" dirty="0"/>
              <a:t> is not there…</a:t>
            </a:r>
            <a:endParaRPr lang="en-US" sz="2600" dirty="0">
              <a:solidFill>
                <a:srgbClr val="000000"/>
              </a:solidFill>
              <a:latin typeface="Courier New" panose="02070309020205020404" pitchFamily="49" charset="0"/>
              <a:ea typeface="Times New Roman" panose="02020603050405020304" pitchFamily="18" charset="0"/>
            </a:endParaRPr>
          </a:p>
        </p:txBody>
      </p:sp>
    </p:spTree>
    <p:extLst>
      <p:ext uri="{BB962C8B-B14F-4D97-AF65-F5344CB8AC3E}">
        <p14:creationId xmlns:p14="http://schemas.microsoft.com/office/powerpoint/2010/main" val="2055831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Scope of Variables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Variables in DS2 can be either local (to the method) or global (to the RUN-group) in scope</a:t>
            </a:r>
          </a:p>
          <a:p>
            <a:r>
              <a:rPr lang="en-US" dirty="0"/>
              <a:t>Variables derived from tables given in a SET statement are global in scope</a:t>
            </a:r>
          </a:p>
          <a:p>
            <a:r>
              <a:rPr lang="en-US" dirty="0"/>
              <a:t>From previous warnings, undeclared variables default to global scope</a:t>
            </a:r>
          </a:p>
          <a:p>
            <a:r>
              <a:rPr lang="en-US" dirty="0"/>
              <a:t>Variables declared inside a module are local to that method (unless otherwise declared with a global scope). These variables are temporary and not part of the PDV.</a:t>
            </a:r>
          </a:p>
          <a:p>
            <a:r>
              <a:rPr lang="en-US" dirty="0"/>
              <a:t>When explicitly declaring a variable like </a:t>
            </a:r>
            <a:r>
              <a:rPr lang="en-US" dirty="0" err="1"/>
              <a:t>MPG_Combo</a:t>
            </a:r>
            <a:r>
              <a:rPr lang="en-US" dirty="0"/>
              <a:t>, it must be declared prior to the run method (and not in any other method)</a:t>
            </a:r>
          </a:p>
          <a:p>
            <a:endParaRPr lang="en-US" dirty="0"/>
          </a:p>
          <a:p>
            <a:endParaRPr lang="en-US" dirty="0"/>
          </a:p>
        </p:txBody>
      </p:sp>
    </p:spTree>
    <p:extLst>
      <p:ext uri="{BB962C8B-B14F-4D97-AF65-F5344CB8AC3E}">
        <p14:creationId xmlns:p14="http://schemas.microsoft.com/office/powerpoint/2010/main" val="110100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Scope of Variables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declaration results in </a:t>
            </a:r>
            <a:r>
              <a:rPr lang="en-US" dirty="0" err="1"/>
              <a:t>MPG_Combo</a:t>
            </a:r>
            <a:r>
              <a:rPr lang="en-US" dirty="0"/>
              <a:t> being placed in the output data set:</a:t>
            </a:r>
          </a:p>
          <a:p>
            <a:pPr marL="457200" lvl="1" indent="0">
              <a:spcBef>
                <a:spcPts val="0"/>
              </a:spcBef>
              <a:spcAft>
                <a:spcPts val="0"/>
              </a:spcAft>
              <a:buClr>
                <a:prstClr val="black">
                  <a:lumMod val="50000"/>
                  <a:lumOff val="50000"/>
                </a:prstClr>
              </a:buClr>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cars</a:t>
            </a:r>
            <a:r>
              <a:rPr lang="en-US" dirty="0">
                <a:solidFill>
                  <a:srgbClr val="000000"/>
                </a:solidFill>
                <a:latin typeface="Courier New" panose="02070309020205020404" pitchFamily="49" charset="0"/>
                <a:ea typeface="Times New Roman" panose="02020603050405020304" pitchFamily="18" charset="0"/>
              </a:rPr>
              <a:t>(</a:t>
            </a:r>
            <a:r>
              <a:rPr lang="en-US" dirty="0">
                <a:solidFill>
                  <a:srgbClr val="0000FF"/>
                </a:solidFill>
                <a:latin typeface="Courier New" panose="02070309020205020404" pitchFamily="49" charset="0"/>
                <a:ea typeface="Times New Roman" panose="02020603050405020304" pitchFamily="18" charset="0"/>
              </a:rPr>
              <a:t>overwrite</a:t>
            </a:r>
            <a:r>
              <a:rPr lang="en-US" dirty="0">
                <a:solidFill>
                  <a:srgbClr val="000000"/>
                </a:solidFill>
                <a:latin typeface="Courier New" panose="02070309020205020404" pitchFamily="49" charset="0"/>
                <a:ea typeface="Times New Roman" panose="02020603050405020304" pitchFamily="18" charset="0"/>
              </a:rPr>
              <a:t>=yes)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rPr>
              <a:t>declare</a:t>
            </a:r>
            <a:r>
              <a:rPr lang="en-US" sz="2200" dirty="0">
                <a:solidFill>
                  <a:srgbClr val="000000"/>
                </a:solidFill>
                <a:latin typeface="Courier New" panose="02070309020205020404" pitchFamily="49" charset="0"/>
                <a:ea typeface="Times New Roman" panose="02020603050405020304" pitchFamily="18" charset="0"/>
              </a:rPr>
              <a:t> double </a:t>
            </a:r>
            <a:r>
              <a:rPr lang="en-US" sz="2200" dirty="0" err="1">
                <a:solidFill>
                  <a:srgbClr val="000000"/>
                </a:solidFill>
                <a:latin typeface="Courier New" panose="02070309020205020404" pitchFamily="49" charset="0"/>
                <a:ea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rPr>
              <a: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00"/>
                </a:solidFill>
                <a:latin typeface="Courier New" panose="02070309020205020404" pitchFamily="49" charset="0"/>
                <a:ea typeface="Times New Roman" panose="02020603050405020304" pitchFamily="18" charset="0"/>
              </a:rPr>
              <a:t>DS2HOW</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buClr>
                <a:prstClr val="black">
                  <a:lumMod val="50000"/>
                  <a:lumOff val="50000"/>
                </a:prstClr>
              </a:buClr>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p>
          <a:p>
            <a:r>
              <a:rPr lang="en-US" dirty="0"/>
              <a:t>Given that DS2 is designed to work with multiple platforms, variable declaration is potentially quite important</a:t>
            </a:r>
          </a:p>
          <a:p>
            <a:endParaRPr lang="en-US" dirty="0"/>
          </a:p>
          <a:p>
            <a:endParaRPr lang="en-US" dirty="0"/>
          </a:p>
        </p:txBody>
      </p:sp>
    </p:spTree>
    <p:extLst>
      <p:ext uri="{BB962C8B-B14F-4D97-AF65-F5344CB8AC3E}">
        <p14:creationId xmlns:p14="http://schemas.microsoft.com/office/powerpoint/2010/main" val="458952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Declaration and the SCOND= Option</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The SCOND= option in DS2 alters how the procedure deals with undeclared variables, with the following permitted values:</a:t>
            </a:r>
          </a:p>
          <a:p>
            <a:pPr lvl="1"/>
            <a:r>
              <a:rPr lang="en-US" dirty="0"/>
              <a:t>NONE, NOTE, WARNING (the default)—program executes with the corresponding level of information transmitted to the log.</a:t>
            </a:r>
          </a:p>
          <a:p>
            <a:pPr lvl="1"/>
            <a:r>
              <a:rPr lang="en-US" dirty="0"/>
              <a:t>ERROR—Generates a compilation error and program does not execute</a:t>
            </a:r>
          </a:p>
          <a:p>
            <a:pPr marL="457200" lvl="1" indent="0">
              <a:spcBef>
                <a:spcPts val="0"/>
              </a:spcBef>
              <a:spcAft>
                <a:spcPts val="0"/>
              </a:spcAft>
              <a:buClr>
                <a:prstClr val="black">
                  <a:lumMod val="50000"/>
                  <a:lumOff val="50000"/>
                </a:prstClr>
              </a:buClr>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 </a:t>
            </a:r>
            <a:r>
              <a:rPr lang="en-US" dirty="0" err="1">
                <a:solidFill>
                  <a:srgbClr val="0000FF"/>
                </a:solidFill>
                <a:latin typeface="Courier New" panose="02070309020205020404" pitchFamily="49" charset="0"/>
                <a:ea typeface="Times New Roman" panose="02020603050405020304" pitchFamily="18" charset="0"/>
              </a:rPr>
              <a:t>scond</a:t>
            </a:r>
            <a:r>
              <a:rPr lang="en-US" dirty="0">
                <a:solidFill>
                  <a:srgbClr val="000000"/>
                </a:solidFill>
                <a:latin typeface="Courier New" panose="02070309020205020404" pitchFamily="49" charset="0"/>
                <a:ea typeface="Times New Roman" panose="02020603050405020304" pitchFamily="18" charset="0"/>
              </a:rPr>
              <a:t>=error</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carsB</a:t>
            </a:r>
            <a:r>
              <a:rPr lang="en-US" dirty="0">
                <a:solidFill>
                  <a:srgbClr val="000000"/>
                </a:solidFill>
                <a:latin typeface="Courier New" panose="02070309020205020404" pitchFamily="49" charset="0"/>
                <a:ea typeface="Times New Roman" panose="02020603050405020304" pitchFamily="18" charset="0"/>
              </a:rPr>
              <a:t>(</a:t>
            </a:r>
            <a:r>
              <a:rPr lang="en-US" dirty="0">
                <a:solidFill>
                  <a:srgbClr val="0000FF"/>
                </a:solidFill>
                <a:latin typeface="Courier New" panose="02070309020205020404" pitchFamily="49" charset="0"/>
                <a:ea typeface="Times New Roman" panose="02020603050405020304" pitchFamily="18" charset="0"/>
              </a:rPr>
              <a:t>overwrite</a:t>
            </a:r>
            <a:r>
              <a:rPr lang="en-US" dirty="0">
                <a:solidFill>
                  <a:srgbClr val="000000"/>
                </a:solidFill>
                <a:latin typeface="Courier New" panose="02070309020205020404" pitchFamily="49" charset="0"/>
                <a:ea typeface="Times New Roman" panose="02020603050405020304" pitchFamily="18" charset="0"/>
              </a:rPr>
              <a:t>=yes)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00"/>
                </a:solidFill>
                <a:latin typeface="Courier New" panose="02070309020205020404" pitchFamily="49" charset="0"/>
                <a:ea typeface="Times New Roman" panose="02020603050405020304" pitchFamily="18" charset="0"/>
              </a:rPr>
              <a:t>DS2HOW</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buClr>
                <a:prstClr val="black">
                  <a:lumMod val="50000"/>
                  <a:lumOff val="50000"/>
                </a:prstClr>
              </a:buClr>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endParaRPr lang="en-US" dirty="0"/>
          </a:p>
        </p:txBody>
      </p:sp>
    </p:spTree>
    <p:extLst>
      <p:ext uri="{BB962C8B-B14F-4D97-AF65-F5344CB8AC3E}">
        <p14:creationId xmlns:p14="http://schemas.microsoft.com/office/powerpoint/2010/main" val="2013873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Presenters</a:t>
            </a:r>
          </a:p>
        </p:txBody>
      </p:sp>
      <p:sp>
        <p:nvSpPr>
          <p:cNvPr id="8" name="TextBox 7"/>
          <p:cNvSpPr txBox="1"/>
          <p:nvPr/>
        </p:nvSpPr>
        <p:spPr>
          <a:xfrm>
            <a:off x="741405" y="1690687"/>
            <a:ext cx="9526400" cy="4278094"/>
          </a:xfrm>
          <a:prstGeom prst="rect">
            <a:avLst/>
          </a:prstGeom>
          <a:noFill/>
        </p:spPr>
        <p:txBody>
          <a:bodyPr wrap="square" rtlCol="0">
            <a:spAutoFit/>
          </a:bodyPr>
          <a:lstStyle/>
          <a:p>
            <a:r>
              <a:rPr lang="en-US" sz="2400" dirty="0"/>
              <a:t>James Blum, UNC Wilmington</a:t>
            </a:r>
          </a:p>
          <a:p>
            <a:r>
              <a:rPr lang="en-US" sz="1600" dirty="0"/>
              <a:t>James is a Professor of Statistics at the University of North Carolina Wilmington where he has developed and taught original courses in SAS programming for the university for nearly 20 years. These courses cover topics in Base SAS, SAS/SQL, SAS/STAT, and SAS Macros. He also regularly teaches courses in regression, experimental design, categorical data analysis, and mathematical statistics; and he is a primary instructor in the Master of Data Science program at UNC Wilmington which debuted in the fall of 2017. He has experience as a consultant on data analysis projects in clinical trials, finance, public policy and government, and marine science and ecology. He earned his MS in Applied Mathematics and PhD in Statistics from Oklahoma State University.</a:t>
            </a:r>
            <a:endParaRPr lang="en-US" sz="2400" dirty="0"/>
          </a:p>
          <a:p>
            <a:r>
              <a:rPr lang="en-US" sz="2400" dirty="0"/>
              <a:t>Jonathan Duggins, NC State University</a:t>
            </a:r>
          </a:p>
          <a:p>
            <a:r>
              <a:rPr lang="en-US" sz="1600" dirty="0"/>
              <a:t>Jonathan is an award-winning Teaching Professor at North Carolina State University, where his teaching includes multiple undergraduate and graduate programming courses. His experience as a practicing biostatistician influences his classroom instruction where he incorporates case studies, utilizes large data sets, and holds students accountable for the best practices used in industry. Jonathan is a member of the American Statistical Association and is active with the North Carolina chapter. He has been a SAS user since 1999 and has presented at both regional and national statistical and SAS user group conferences. Jonathan holds a BS and MS in mathematics from the University of North Carolina Wilmington and a MS and PhD in statistics from Virginia Tech.</a:t>
            </a:r>
            <a:endParaRPr lang="en-US" sz="2400" dirty="0"/>
          </a:p>
        </p:txBody>
      </p:sp>
    </p:spTree>
    <p:extLst>
      <p:ext uri="{BB962C8B-B14F-4D97-AF65-F5344CB8AC3E}">
        <p14:creationId xmlns:p14="http://schemas.microsoft.com/office/powerpoint/2010/main" val="2395161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Declaration and the SCOND= Option</a:t>
            </a:r>
          </a:p>
        </p:txBody>
      </p:sp>
      <p:sp>
        <p:nvSpPr>
          <p:cNvPr id="3" name="Content Placeholder 2"/>
          <p:cNvSpPr>
            <a:spLocks noGrp="1"/>
          </p:cNvSpPr>
          <p:nvPr>
            <p:ph idx="1"/>
          </p:nvPr>
        </p:nvSpPr>
        <p:spPr>
          <a:xfrm>
            <a:off x="640487" y="1288154"/>
            <a:ext cx="10995427" cy="5028884"/>
          </a:xfrm>
        </p:spPr>
        <p:txBody>
          <a:bodyPr>
            <a:noAutofit/>
          </a:bodyPr>
          <a:lstStyle/>
          <a:p>
            <a:r>
              <a:rPr lang="en-US" dirty="0"/>
              <a:t>With SCOND= set to ERROR, the previous code generates the following errors:</a:t>
            </a:r>
          </a:p>
          <a:p>
            <a:pPr marL="457200"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Line ####: No DECLARE for assigned-to variable </a:t>
            </a:r>
            <a:r>
              <a:rPr lang="en-US" sz="2000" dirty="0" err="1">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 creating it as a global variable of type double.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r>
              <a:rPr lang="en-US" dirty="0"/>
              <a:t>The second error is a bit deceptive, </a:t>
            </a:r>
            <a:r>
              <a:rPr lang="en-US" dirty="0" err="1"/>
              <a:t>MPG_Combo</a:t>
            </a:r>
            <a:r>
              <a:rPr lang="en-US" dirty="0"/>
              <a:t> is not created at all</a:t>
            </a:r>
          </a:p>
          <a:p>
            <a:r>
              <a:rPr lang="en-US" dirty="0"/>
              <a:t>The SAS system option DS2SCOND has the same possible settings and produces the same behavior</a:t>
            </a:r>
          </a:p>
          <a:p>
            <a:endParaRPr lang="en-US" dirty="0"/>
          </a:p>
        </p:txBody>
      </p:sp>
    </p:spTree>
    <p:extLst>
      <p:ext uri="{BB962C8B-B14F-4D97-AF65-F5344CB8AC3E}">
        <p14:creationId xmlns:p14="http://schemas.microsoft.com/office/powerpoint/2010/main" val="238634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655" y="713747"/>
            <a:ext cx="11414842" cy="4462818"/>
          </a:xfrm>
        </p:spPr>
        <p:txBody>
          <a:bodyPr/>
          <a:lstStyle/>
          <a:p>
            <a:r>
              <a:rPr lang="en-US" dirty="0"/>
              <a:t>Other Methods Available in the DATA RUN-Group</a:t>
            </a:r>
          </a:p>
        </p:txBody>
      </p:sp>
    </p:spTree>
    <p:extLst>
      <p:ext uri="{BB962C8B-B14F-4D97-AF65-F5344CB8AC3E}">
        <p14:creationId xmlns:p14="http://schemas.microsoft.com/office/powerpoint/2010/main" val="3130221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err="1"/>
              <a:t>INIT</a:t>
            </a:r>
            <a:r>
              <a:rPr lang="en-US" dirty="0"/>
              <a:t> and TERM Methods</a:t>
            </a:r>
          </a:p>
        </p:txBody>
      </p:sp>
      <p:sp>
        <p:nvSpPr>
          <p:cNvPr id="3" name="Content Placeholder 2"/>
          <p:cNvSpPr>
            <a:spLocks noGrp="1"/>
          </p:cNvSpPr>
          <p:nvPr>
            <p:ph idx="1"/>
          </p:nvPr>
        </p:nvSpPr>
        <p:spPr>
          <a:xfrm>
            <a:off x="640488" y="1120374"/>
            <a:ext cx="10995427" cy="5179758"/>
          </a:xfrm>
        </p:spPr>
        <p:txBody>
          <a:bodyPr>
            <a:noAutofit/>
          </a:bodyPr>
          <a:lstStyle/>
          <a:p>
            <a:r>
              <a:rPr lang="en-US" dirty="0" err="1"/>
              <a:t>INIT</a:t>
            </a:r>
            <a:r>
              <a:rPr lang="en-US" dirty="0"/>
              <a:t> and TERM are available, and are used in the following:</a:t>
            </a:r>
          </a:p>
          <a:p>
            <a:pPr marL="2286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init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'New variable initialized, processing of data to commence'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sasuser.cars</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mpg_highway</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_n_;</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term</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'Data is ready'</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193753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err="1"/>
              <a:t>INIT</a:t>
            </a:r>
            <a:r>
              <a:rPr lang="en-US" dirty="0"/>
              <a:t> and TERM Methods</a:t>
            </a:r>
          </a:p>
        </p:txBody>
      </p:sp>
      <p:sp>
        <p:nvSpPr>
          <p:cNvPr id="3" name="Content Placeholder 2"/>
          <p:cNvSpPr>
            <a:spLocks noGrp="1"/>
          </p:cNvSpPr>
          <p:nvPr>
            <p:ph idx="1"/>
          </p:nvPr>
        </p:nvSpPr>
        <p:spPr>
          <a:xfrm>
            <a:off x="640488" y="1053261"/>
            <a:ext cx="10995427" cy="5238481"/>
          </a:xfrm>
        </p:spPr>
        <p:txBody>
          <a:bodyPr>
            <a:noAutofit/>
          </a:bodyPr>
          <a:lstStyle/>
          <a:p>
            <a:r>
              <a:rPr lang="en-US" dirty="0"/>
              <a:t>Here, the </a:t>
            </a:r>
            <a:r>
              <a:rPr lang="en-US" dirty="0" err="1"/>
              <a:t>INIT</a:t>
            </a:r>
            <a:r>
              <a:rPr lang="en-US" dirty="0"/>
              <a:t> method operates in a manner similar to conditioning on _N_ = 1 in a DATA step</a:t>
            </a:r>
          </a:p>
          <a:p>
            <a:r>
              <a:rPr lang="en-US" dirty="0"/>
              <a:t>The TERM method is akin to conditioning on an END= variable</a:t>
            </a:r>
          </a:p>
          <a:p>
            <a:r>
              <a:rPr lang="en-US" dirty="0"/>
              <a:t>Note the position of the DECLARE statement for the </a:t>
            </a:r>
            <a:r>
              <a:rPr lang="en-US" dirty="0" err="1"/>
              <a:t>MPG_Combo</a:t>
            </a:r>
            <a:r>
              <a:rPr lang="en-US" dirty="0"/>
              <a:t> variable, and contrast it with the following:</a:t>
            </a:r>
          </a:p>
          <a:p>
            <a:pPr marL="0"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init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'New variable initialized, processing of data to commence'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...other methods same as previous example...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p>
          <a:p>
            <a:pPr marL="0"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a:t>
            </a:r>
            <a:endParaRPr lang="en-US" sz="2000" dirty="0"/>
          </a:p>
          <a:p>
            <a:endParaRPr lang="en-US" dirty="0"/>
          </a:p>
          <a:p>
            <a:endParaRPr lang="en-US" dirty="0"/>
          </a:p>
        </p:txBody>
      </p:sp>
    </p:spTree>
    <p:extLst>
      <p:ext uri="{BB962C8B-B14F-4D97-AF65-F5344CB8AC3E}">
        <p14:creationId xmlns:p14="http://schemas.microsoft.com/office/powerpoint/2010/main" val="4209504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Local vs. Global</a:t>
            </a:r>
          </a:p>
        </p:txBody>
      </p:sp>
      <p:sp>
        <p:nvSpPr>
          <p:cNvPr id="3" name="Content Placeholder 2"/>
          <p:cNvSpPr>
            <a:spLocks noGrp="1"/>
          </p:cNvSpPr>
          <p:nvPr>
            <p:ph idx="1"/>
          </p:nvPr>
        </p:nvSpPr>
        <p:spPr>
          <a:xfrm>
            <a:off x="640488" y="1221041"/>
            <a:ext cx="10995427" cy="5238481"/>
          </a:xfrm>
        </p:spPr>
        <p:txBody>
          <a:bodyPr>
            <a:noAutofit/>
          </a:bodyPr>
          <a:lstStyle/>
          <a:p>
            <a:r>
              <a:rPr lang="en-US" dirty="0"/>
              <a:t>The </a:t>
            </a:r>
            <a:r>
              <a:rPr lang="en-US" dirty="0" err="1"/>
              <a:t>MPG_Combo</a:t>
            </a:r>
            <a:r>
              <a:rPr lang="en-US" dirty="0"/>
              <a:t> declaration in the </a:t>
            </a:r>
            <a:r>
              <a:rPr lang="en-US" dirty="0" err="1"/>
              <a:t>INIT</a:t>
            </a:r>
            <a:r>
              <a:rPr lang="en-US" dirty="0"/>
              <a:t> method creates a variable with that name that is local to the </a:t>
            </a:r>
            <a:r>
              <a:rPr lang="en-US" dirty="0" err="1"/>
              <a:t>INIT</a:t>
            </a:r>
            <a:r>
              <a:rPr lang="en-US" dirty="0"/>
              <a:t> method, so there is a warning generated corresponding to </a:t>
            </a:r>
            <a:r>
              <a:rPr lang="en-US" dirty="0" err="1"/>
              <a:t>MPG_Combo</a:t>
            </a:r>
            <a:r>
              <a:rPr lang="en-US" dirty="0"/>
              <a:t> in the RUN method</a:t>
            </a:r>
          </a:p>
          <a:p>
            <a:r>
              <a:rPr lang="en-US" dirty="0"/>
              <a:t>If </a:t>
            </a:r>
            <a:r>
              <a:rPr lang="en-US" dirty="0" err="1"/>
              <a:t>SCOND</a:t>
            </a:r>
            <a:r>
              <a:rPr lang="en-US" dirty="0"/>
              <a:t> is set to ERROR, this DS2 program will not execute</a:t>
            </a:r>
          </a:p>
          <a:p>
            <a:r>
              <a:rPr lang="en-US" dirty="0"/>
              <a:t>In this instance, though, </a:t>
            </a:r>
            <a:r>
              <a:rPr lang="en-US" dirty="0" err="1"/>
              <a:t>CarsC</a:t>
            </a:r>
            <a:r>
              <a:rPr lang="en-US" dirty="0"/>
              <a:t> and </a:t>
            </a:r>
            <a:r>
              <a:rPr lang="en-US" dirty="0" err="1"/>
              <a:t>CarsD</a:t>
            </a:r>
            <a:r>
              <a:rPr lang="en-US" dirty="0"/>
              <a:t> do provide the same result</a:t>
            </a:r>
          </a:p>
          <a:p>
            <a:endParaRPr lang="en-US" dirty="0"/>
          </a:p>
        </p:txBody>
      </p:sp>
    </p:spTree>
    <p:extLst>
      <p:ext uri="{BB962C8B-B14F-4D97-AF65-F5344CB8AC3E}">
        <p14:creationId xmlns:p14="http://schemas.microsoft.com/office/powerpoint/2010/main" val="782161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Combining Data Sets</a:t>
            </a:r>
          </a:p>
        </p:txBody>
      </p:sp>
    </p:spTree>
    <p:extLst>
      <p:ext uri="{BB962C8B-B14F-4D97-AF65-F5344CB8AC3E}">
        <p14:creationId xmlns:p14="http://schemas.microsoft.com/office/powerpoint/2010/main" val="6498247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Concatenation</a:t>
            </a:r>
          </a:p>
        </p:txBody>
      </p:sp>
      <p:sp>
        <p:nvSpPr>
          <p:cNvPr id="3" name="Content Placeholder 2"/>
          <p:cNvSpPr>
            <a:spLocks noGrp="1"/>
          </p:cNvSpPr>
          <p:nvPr>
            <p:ph idx="1"/>
          </p:nvPr>
        </p:nvSpPr>
        <p:spPr>
          <a:xfrm>
            <a:off x="640488" y="1053261"/>
            <a:ext cx="10995427" cy="5238481"/>
          </a:xfrm>
        </p:spPr>
        <p:txBody>
          <a:bodyPr>
            <a:noAutofit/>
          </a:bodyPr>
          <a:lstStyle/>
          <a:p>
            <a:r>
              <a:rPr lang="en-US" dirty="0"/>
              <a:t>The data provided with this paper and workshop contains some splits of the cars data sets, one set of those splits being across the Origin variable: </a:t>
            </a:r>
            <a:r>
              <a:rPr lang="en-US" dirty="0" err="1"/>
              <a:t>AsiaCars</a:t>
            </a:r>
            <a:r>
              <a:rPr lang="en-US" dirty="0"/>
              <a:t>, </a:t>
            </a:r>
            <a:r>
              <a:rPr lang="en-US" dirty="0" err="1"/>
              <a:t>EurCars</a:t>
            </a:r>
            <a:r>
              <a:rPr lang="en-US" dirty="0"/>
              <a:t>, and </a:t>
            </a:r>
            <a:r>
              <a:rPr lang="en-US" dirty="0" err="1"/>
              <a:t>USCars</a:t>
            </a:r>
            <a:endParaRPr lang="en-US" dirty="0"/>
          </a:p>
          <a:p>
            <a:r>
              <a:rPr lang="en-US" dirty="0"/>
              <a:t>Consider the following PROC DS2 code, which works much like you would expect in a DATA step:</a:t>
            </a:r>
          </a:p>
          <a:p>
            <a:pPr marL="4572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carsBuild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DS2HOW.AsiaCars DS2HOW.EurCars DS2HOW.USCars;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p>
          <a:p>
            <a:pPr marL="4572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a:t>
            </a:r>
            <a:endParaRPr lang="en-US" sz="2000" dirty="0"/>
          </a:p>
          <a:p>
            <a:endParaRPr lang="en-US" dirty="0"/>
          </a:p>
        </p:txBody>
      </p:sp>
    </p:spTree>
    <p:extLst>
      <p:ext uri="{BB962C8B-B14F-4D97-AF65-F5344CB8AC3E}">
        <p14:creationId xmlns:p14="http://schemas.microsoft.com/office/powerpoint/2010/main" val="1702418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One-to-one Merge</a:t>
            </a:r>
          </a:p>
        </p:txBody>
      </p:sp>
      <p:sp>
        <p:nvSpPr>
          <p:cNvPr id="3" name="Content Placeholder 2"/>
          <p:cNvSpPr>
            <a:spLocks noGrp="1"/>
          </p:cNvSpPr>
          <p:nvPr>
            <p:ph idx="1"/>
          </p:nvPr>
        </p:nvSpPr>
        <p:spPr>
          <a:xfrm>
            <a:off x="640488" y="1053261"/>
            <a:ext cx="10995427" cy="5238481"/>
          </a:xfrm>
        </p:spPr>
        <p:txBody>
          <a:bodyPr>
            <a:noAutofit/>
          </a:bodyPr>
          <a:lstStyle/>
          <a:p>
            <a:r>
              <a:rPr lang="en-US" dirty="0"/>
              <a:t>The cars data set is also split across its variable set: </a:t>
            </a:r>
            <a:r>
              <a:rPr lang="en-US" dirty="0" err="1"/>
              <a:t>CarDims</a:t>
            </a:r>
            <a:r>
              <a:rPr lang="en-US" dirty="0"/>
              <a:t> (dimensions along with make and model information), </a:t>
            </a:r>
            <a:r>
              <a:rPr lang="en-US" dirty="0" err="1"/>
              <a:t>CarPrices</a:t>
            </a:r>
            <a:r>
              <a:rPr lang="en-US" dirty="0"/>
              <a:t> (price info with make and model also), and </a:t>
            </a:r>
            <a:r>
              <a:rPr lang="en-US" dirty="0" err="1"/>
              <a:t>CarOrigins</a:t>
            </a:r>
            <a:r>
              <a:rPr lang="en-US" dirty="0"/>
              <a:t> (including only make and origin) </a:t>
            </a:r>
          </a:p>
          <a:p>
            <a:r>
              <a:rPr lang="en-US" dirty="0"/>
              <a:t>Assuming the proper sorting on all data sets, the one-to-one merge of the price and dimension information in PROC DS2 looks and performs like that of the DATA step:</a:t>
            </a:r>
          </a:p>
          <a:p>
            <a:pPr marL="4572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carMerge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merge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DS2HOW.CarDims DS2HOW.CarPrices;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by</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make model drivetrain;</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000" b="1" dirty="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a:t>
            </a:r>
            <a:endParaRPr lang="en-US" sz="2000" dirty="0"/>
          </a:p>
        </p:txBody>
      </p:sp>
    </p:spTree>
    <p:extLst>
      <p:ext uri="{BB962C8B-B14F-4D97-AF65-F5344CB8AC3E}">
        <p14:creationId xmlns:p14="http://schemas.microsoft.com/office/powerpoint/2010/main" val="23667090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One-to-Many Merge</a:t>
            </a:r>
          </a:p>
        </p:txBody>
      </p:sp>
      <p:sp>
        <p:nvSpPr>
          <p:cNvPr id="3" name="Content Placeholder 2"/>
          <p:cNvSpPr>
            <a:spLocks noGrp="1"/>
          </p:cNvSpPr>
          <p:nvPr>
            <p:ph idx="1"/>
          </p:nvPr>
        </p:nvSpPr>
        <p:spPr>
          <a:xfrm>
            <a:off x="640488" y="1053261"/>
            <a:ext cx="10995427" cy="5238481"/>
          </a:xfrm>
        </p:spPr>
        <p:txBody>
          <a:bodyPr>
            <a:noAutofit/>
          </a:bodyPr>
          <a:lstStyle/>
          <a:p>
            <a:r>
              <a:rPr lang="en-US" dirty="0"/>
              <a:t>Joining the origin data to either the prices or the dimensions is a one-to-many merge, the code you would expect to run is likely something like this: </a:t>
            </a:r>
          </a:p>
          <a:p>
            <a:pPr marL="4572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carMerge2(</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merge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DS2HOW.CarOrigins DS2HOW.CarDims;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by</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make;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000" b="1" dirty="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a:t>
            </a:r>
          </a:p>
          <a:p>
            <a:r>
              <a:rPr lang="en-US" dirty="0"/>
              <a:t>Inspecting the data shows that the execution of this merge does not perform the same way in PROC DS2 as it does in the DATA step: </a:t>
            </a:r>
          </a:p>
          <a:p>
            <a:pPr marL="0" indent="0">
              <a:buNone/>
            </a:pPr>
            <a:endParaRPr lang="en-US" dirty="0"/>
          </a:p>
        </p:txBody>
      </p:sp>
    </p:spTree>
    <p:extLst>
      <p:ext uri="{BB962C8B-B14F-4D97-AF65-F5344CB8AC3E}">
        <p14:creationId xmlns:p14="http://schemas.microsoft.com/office/powerpoint/2010/main" val="3267086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One-to-Many Merge</a:t>
            </a:r>
          </a:p>
        </p:txBody>
      </p:sp>
      <p:sp>
        <p:nvSpPr>
          <p:cNvPr id="3" name="Content Placeholder 2"/>
          <p:cNvSpPr>
            <a:spLocks noGrp="1"/>
          </p:cNvSpPr>
          <p:nvPr>
            <p:ph idx="1"/>
          </p:nvPr>
        </p:nvSpPr>
        <p:spPr>
          <a:xfrm>
            <a:off x="640488" y="1053261"/>
            <a:ext cx="10995427" cy="5238481"/>
          </a:xfrm>
        </p:spPr>
        <p:txBody>
          <a:bodyPr>
            <a:noAutofit/>
          </a:bodyPr>
          <a:lstStyle/>
          <a:p>
            <a:r>
              <a:rPr lang="en-US" dirty="0"/>
              <a:t>The Origin variable, which is present only in the </a:t>
            </a:r>
            <a:r>
              <a:rPr lang="en-US" dirty="0" err="1"/>
              <a:t>CarOrigins</a:t>
            </a:r>
            <a:r>
              <a:rPr lang="en-US" dirty="0"/>
              <a:t> table, does not have its value retained for all matches on the Make variable, as it would in a DATA step merge: </a:t>
            </a:r>
          </a:p>
          <a:p>
            <a:endParaRPr lang="en-US" dirty="0"/>
          </a:p>
          <a:p>
            <a:endParaRPr lang="en-US" dirty="0"/>
          </a:p>
          <a:p>
            <a:endParaRPr lang="en-US" dirty="0"/>
          </a:p>
          <a:p>
            <a:endParaRPr lang="en-US" dirty="0"/>
          </a:p>
          <a:p>
            <a:endParaRPr lang="en-US" dirty="0"/>
          </a:p>
          <a:p>
            <a:pPr marL="0" indent="0">
              <a:buNone/>
            </a:pP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067" y="2378823"/>
            <a:ext cx="7080309" cy="3518637"/>
          </a:xfrm>
          <a:prstGeom prst="rect">
            <a:avLst/>
          </a:prstGeom>
          <a:noFill/>
          <a:ln>
            <a:noFill/>
          </a:ln>
        </p:spPr>
      </p:pic>
    </p:spTree>
    <p:extLst>
      <p:ext uri="{BB962C8B-B14F-4D97-AF65-F5344CB8AC3E}">
        <p14:creationId xmlns:p14="http://schemas.microsoft.com/office/powerpoint/2010/main" val="58832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Introductory Examples</a:t>
            </a:r>
          </a:p>
        </p:txBody>
      </p:sp>
    </p:spTree>
    <p:extLst>
      <p:ext uri="{BB962C8B-B14F-4D97-AF65-F5344CB8AC3E}">
        <p14:creationId xmlns:p14="http://schemas.microsoft.com/office/powerpoint/2010/main" val="1921990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One-to-Many Merge</a:t>
            </a:r>
          </a:p>
        </p:txBody>
      </p:sp>
      <p:sp>
        <p:nvSpPr>
          <p:cNvPr id="3" name="Content Placeholder 2"/>
          <p:cNvSpPr>
            <a:spLocks noGrp="1"/>
          </p:cNvSpPr>
          <p:nvPr>
            <p:ph idx="1"/>
          </p:nvPr>
        </p:nvSpPr>
        <p:spPr>
          <a:xfrm>
            <a:off x="640488" y="1053261"/>
            <a:ext cx="10995427" cy="5238481"/>
          </a:xfrm>
        </p:spPr>
        <p:txBody>
          <a:bodyPr>
            <a:noAutofit/>
          </a:bodyPr>
          <a:lstStyle/>
          <a:p>
            <a:r>
              <a:rPr lang="en-US" dirty="0"/>
              <a:t>There is a direct work-around for this problem—the SET statement supports embedded SQL, as shown in the following code: </a:t>
            </a:r>
          </a:p>
          <a:p>
            <a:pPr marL="4572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carMerge3(</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set {select Origin, </a:t>
            </a:r>
            <a:r>
              <a:rPr lang="en-US" sz="2000"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Dim.</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from DS2HOW.CarOrigins as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Orig</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DS2HOW.CarDims as Dim</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where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orig.make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dim.make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000" b="1" dirty="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 </a:t>
            </a:r>
          </a:p>
          <a:p>
            <a:pPr lvl="1"/>
            <a:r>
              <a:rPr lang="en-US" dirty="0"/>
              <a:t>The PROC DS2 MERGE statement (and others, like MODIFY) does not support imbedded SQL. </a:t>
            </a:r>
          </a:p>
          <a:p>
            <a:pPr lvl="1"/>
            <a:r>
              <a:rPr lang="en-US" dirty="0"/>
              <a:t>Also, the SQL queries do not support mnemonics for comparison operators such as EQ (try it in the WHERE clause above)</a:t>
            </a:r>
          </a:p>
        </p:txBody>
      </p:sp>
    </p:spTree>
    <p:extLst>
      <p:ext uri="{BB962C8B-B14F-4D97-AF65-F5344CB8AC3E}">
        <p14:creationId xmlns:p14="http://schemas.microsoft.com/office/powerpoint/2010/main" val="5993935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with Computations, and Using Conditional Logic</a:t>
            </a:r>
          </a:p>
        </p:txBody>
      </p:sp>
    </p:spTree>
    <p:extLst>
      <p:ext uri="{BB962C8B-B14F-4D97-AF65-F5344CB8AC3E}">
        <p14:creationId xmlns:p14="http://schemas.microsoft.com/office/powerpoint/2010/main" val="35341300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Scenario</a:t>
            </a:r>
          </a:p>
        </p:txBody>
      </p:sp>
      <p:sp>
        <p:nvSpPr>
          <p:cNvPr id="3" name="Content Placeholder 2"/>
          <p:cNvSpPr>
            <a:spLocks noGrp="1"/>
          </p:cNvSpPr>
          <p:nvPr>
            <p:ph idx="1"/>
          </p:nvPr>
        </p:nvSpPr>
        <p:spPr>
          <a:xfrm>
            <a:off x="640488" y="1221041"/>
            <a:ext cx="10995427" cy="5238481"/>
          </a:xfrm>
        </p:spPr>
        <p:txBody>
          <a:bodyPr>
            <a:noAutofit/>
          </a:bodyPr>
          <a:lstStyle/>
          <a:p>
            <a:r>
              <a:rPr lang="en-US" dirty="0"/>
              <a:t>A data set named Employees is also provided with the files given for this workshop, and for this data the following modifications are to be made:</a:t>
            </a:r>
          </a:p>
          <a:p>
            <a:pPr lvl="1"/>
            <a:r>
              <a:rPr lang="en-US" dirty="0"/>
              <a:t>Create a retirement eligibility flag for any employees at least 65 years of age, or at least 60 years of age with at least 30 years of service.</a:t>
            </a:r>
          </a:p>
          <a:p>
            <a:pPr lvl="1"/>
            <a:r>
              <a:rPr lang="en-US" dirty="0"/>
              <a:t>Compute an updated salary base on a 2% raise for level 1 employees, 1.5% for level 2 employees, 1% for level 3, and 1.75% for all others. The level is stored as the third character of the </a:t>
            </a:r>
            <a:r>
              <a:rPr lang="en-US" dirty="0" err="1"/>
              <a:t>JobCode</a:t>
            </a:r>
            <a:r>
              <a:rPr lang="en-US" dirty="0"/>
              <a:t> variable</a:t>
            </a:r>
          </a:p>
          <a:p>
            <a:r>
              <a:rPr lang="en-US" dirty="0"/>
              <a:t>A first attempt at this based on DATA step principles might look like the following:</a:t>
            </a:r>
          </a:p>
          <a:p>
            <a:endParaRPr lang="en-US" dirty="0"/>
          </a:p>
        </p:txBody>
      </p:sp>
    </p:spTree>
    <p:extLst>
      <p:ext uri="{BB962C8B-B14F-4D97-AF65-F5344CB8AC3E}">
        <p14:creationId xmlns:p14="http://schemas.microsoft.com/office/powerpoint/2010/main" val="752429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1</a:t>
            </a:r>
          </a:p>
        </p:txBody>
      </p:sp>
      <p:sp>
        <p:nvSpPr>
          <p:cNvPr id="3" name="Content Placeholder 2"/>
          <p:cNvSpPr>
            <a:spLocks noGrp="1"/>
          </p:cNvSpPr>
          <p:nvPr>
            <p:ph idx="1"/>
          </p:nvPr>
        </p:nvSpPr>
        <p:spPr>
          <a:xfrm>
            <a:off x="640488" y="1053261"/>
            <a:ext cx="10995427" cy="5238481"/>
          </a:xfrm>
        </p:spPr>
        <p:txBody>
          <a:bodyPr>
            <a:noAutofit/>
          </a:bodyPr>
          <a:lstStyle/>
          <a:p>
            <a:pPr marL="0" marR="0" indent="0">
              <a:spcBef>
                <a:spcPts val="0"/>
              </a:spcBef>
              <a:spcAft>
                <a:spcPts val="0"/>
              </a:spcAft>
              <a:buNone/>
            </a:pP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emps</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DS2HOW.employees;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DateOfBirth,Today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Service=</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DateOfHire,Today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Level=input(</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substr</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(JobCode,</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if</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65</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or (age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60</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and Service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30</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else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select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(level);</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salary=</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salary=</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1.015</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salary=</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otherwise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salary=</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1.0175</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quit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dirty="0"/>
          </a:p>
          <a:p>
            <a:r>
              <a:rPr lang="en-US" dirty="0"/>
              <a:t>Submission of this code results in a set of errors (of course): </a:t>
            </a:r>
          </a:p>
          <a:p>
            <a:pPr marL="0" indent="0">
              <a:buNone/>
            </a:pPr>
            <a:endParaRPr lang="en-US" dirty="0"/>
          </a:p>
        </p:txBody>
      </p:sp>
    </p:spTree>
    <p:extLst>
      <p:ext uri="{BB962C8B-B14F-4D97-AF65-F5344CB8AC3E}">
        <p14:creationId xmlns:p14="http://schemas.microsoft.com/office/powerpoint/2010/main" val="1693184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1</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The previous code generates the following errors:</a:t>
            </a:r>
          </a:p>
          <a:p>
            <a:pPr marL="457200" lvl="1">
              <a:spcBef>
                <a:spcPts val="0"/>
              </a:spcBef>
              <a:spcAft>
                <a:spcPts val="0"/>
              </a:spcAft>
            </a:pPr>
            <a:r>
              <a:rPr lang="en-US"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a:spcBef>
                <a:spcPts val="0"/>
              </a:spcBef>
              <a:spcAft>
                <a:spcPts val="0"/>
              </a:spcAft>
            </a:pPr>
            <a:r>
              <a:rPr lang="en-US"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Parse encountered INPUT when expecting one of: identifier constant expression.</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a:spcBef>
                <a:spcPts val="0"/>
              </a:spcBef>
              <a:spcAft>
                <a:spcPts val="0"/>
              </a:spcAft>
            </a:pPr>
            <a:r>
              <a:rPr lang="en-US" dirty="0">
                <a:solidFill>
                  <a:srgbClr val="800000"/>
                </a:solidFill>
                <a:latin typeface="Courier New" panose="02070309020205020404" pitchFamily="49" charset="0"/>
                <a:ea typeface="Times New Roman" panose="02020603050405020304" pitchFamily="18" charset="0"/>
              </a:rPr>
              <a:t>ERROR: Line ####: Parse failed: Level= &gt;&gt;&gt; input &lt;&lt;&lt; (</a:t>
            </a:r>
            <a:r>
              <a:rPr lang="en-US" dirty="0" err="1">
                <a:solidFill>
                  <a:srgbClr val="800000"/>
                </a:solidFill>
                <a:latin typeface="Courier New" panose="02070309020205020404" pitchFamily="49" charset="0"/>
                <a:ea typeface="Times New Roman" panose="02020603050405020304" pitchFamily="18" charset="0"/>
              </a:rPr>
              <a:t>substr</a:t>
            </a:r>
            <a:r>
              <a:rPr lang="en-US" dirty="0">
                <a:solidFill>
                  <a:srgbClr val="800000"/>
                </a:solidFill>
                <a:latin typeface="Courier New" panose="02070309020205020404" pitchFamily="49" charset="0"/>
                <a:ea typeface="Times New Roman" panose="02020603050405020304" pitchFamily="18" charset="0"/>
              </a:rPr>
              <a:t>(JobCode,3,1),</a:t>
            </a:r>
          </a:p>
          <a:p>
            <a:r>
              <a:rPr lang="en-US" dirty="0"/>
              <a:t>It appears not to like the use of the INPUT function...</a:t>
            </a:r>
          </a:p>
          <a:p>
            <a:pPr lvl="1"/>
            <a:r>
              <a:rPr lang="en-US" dirty="0"/>
              <a:t>The INPUT function is not available in PROC DS2—not all DATA step functions have direct analogs to the DS2 procedure</a:t>
            </a:r>
          </a:p>
          <a:p>
            <a:pPr lvl="1"/>
            <a:r>
              <a:rPr lang="en-US" dirty="0"/>
              <a:t>The </a:t>
            </a:r>
            <a:r>
              <a:rPr lang="en-US" dirty="0" err="1"/>
              <a:t>INPUTN</a:t>
            </a:r>
            <a:r>
              <a:rPr lang="en-US" dirty="0"/>
              <a:t> function can be used here, replace the INPUT function in the previous code with </a:t>
            </a:r>
            <a:r>
              <a:rPr lang="en-US" dirty="0" err="1"/>
              <a:t>INPUTN</a:t>
            </a:r>
            <a:endParaRPr lang="en-US" dirty="0"/>
          </a:p>
        </p:txBody>
      </p:sp>
    </p:spTree>
    <p:extLst>
      <p:ext uri="{BB962C8B-B14F-4D97-AF65-F5344CB8AC3E}">
        <p14:creationId xmlns:p14="http://schemas.microsoft.com/office/powerpoint/2010/main" val="28402832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2</a:t>
            </a:r>
          </a:p>
        </p:txBody>
      </p:sp>
      <p:sp>
        <p:nvSpPr>
          <p:cNvPr id="3" name="Content Placeholder 2"/>
          <p:cNvSpPr>
            <a:spLocks noGrp="1"/>
          </p:cNvSpPr>
          <p:nvPr>
            <p:ph idx="1"/>
          </p:nvPr>
        </p:nvSpPr>
        <p:spPr>
          <a:xfrm>
            <a:off x="640487" y="1288154"/>
            <a:ext cx="10995427" cy="5028884"/>
          </a:xfrm>
        </p:spPr>
        <p:txBody>
          <a:bodyPr>
            <a:noAutofit/>
          </a:bodyPr>
          <a:lstStyle/>
          <a:p>
            <a:r>
              <a:rPr lang="en-US" dirty="0"/>
              <a:t>Unfortunately, while the replacement of INPUT with </a:t>
            </a:r>
            <a:r>
              <a:rPr lang="en-US" dirty="0" err="1"/>
              <a:t>INPUTN</a:t>
            </a:r>
            <a:r>
              <a:rPr lang="en-US" dirty="0"/>
              <a:t> repairs one problem, another is exposed:</a:t>
            </a:r>
          </a:p>
          <a:p>
            <a:pPr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Line ####: Invalid conversion for date or time type.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lvl="1"/>
            <a:r>
              <a:rPr lang="en-US" sz="2000" dirty="0">
                <a:solidFill>
                  <a:srgbClr val="800000"/>
                </a:solidFill>
                <a:latin typeface="Courier New" panose="02070309020205020404" pitchFamily="49" charset="0"/>
                <a:ea typeface="Times New Roman" panose="02020603050405020304" pitchFamily="18" charset="0"/>
              </a:rPr>
              <a:t>ERROR: Line ####: Invalid conversion for date or time type.</a:t>
            </a:r>
          </a:p>
          <a:p>
            <a:r>
              <a:rPr lang="en-US" dirty="0"/>
              <a:t>These occur in the places where the </a:t>
            </a:r>
            <a:r>
              <a:rPr lang="en-US" dirty="0" err="1"/>
              <a:t>YRDIF</a:t>
            </a:r>
            <a:r>
              <a:rPr lang="en-US" dirty="0"/>
              <a:t> function is used</a:t>
            </a:r>
          </a:p>
          <a:p>
            <a:pPr lvl="1"/>
            <a:r>
              <a:rPr lang="en-US" dirty="0"/>
              <a:t>As PROC DS2 is able to work with many data types, implicit type conversion occurs often </a:t>
            </a:r>
          </a:p>
          <a:p>
            <a:pPr lvl="1"/>
            <a:r>
              <a:rPr lang="en-US" dirty="0"/>
              <a:t>Date and time-related data types are not converted even when they might otherwise need to be (they are considered non-coercible)</a:t>
            </a:r>
          </a:p>
          <a:p>
            <a:pPr lvl="1"/>
            <a:r>
              <a:rPr lang="en-US" dirty="0" err="1"/>
              <a:t>DateOfBirth</a:t>
            </a:r>
            <a:r>
              <a:rPr lang="en-US" dirty="0"/>
              <a:t> and </a:t>
            </a:r>
            <a:r>
              <a:rPr lang="en-US" dirty="0" err="1"/>
              <a:t>DateOfHire</a:t>
            </a:r>
            <a:r>
              <a:rPr lang="en-US" dirty="0"/>
              <a:t> are considered to be of the DATE type, even though the input and output data sources are both SAS data sets</a:t>
            </a:r>
          </a:p>
        </p:txBody>
      </p:sp>
    </p:spTree>
    <p:extLst>
      <p:ext uri="{BB962C8B-B14F-4D97-AF65-F5344CB8AC3E}">
        <p14:creationId xmlns:p14="http://schemas.microsoft.com/office/powerpoint/2010/main" val="35614046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3</a:t>
            </a:r>
          </a:p>
        </p:txBody>
      </p:sp>
      <p:sp>
        <p:nvSpPr>
          <p:cNvPr id="3" name="Content Placeholder 2"/>
          <p:cNvSpPr>
            <a:spLocks noGrp="1"/>
          </p:cNvSpPr>
          <p:nvPr>
            <p:ph idx="1"/>
          </p:nvPr>
        </p:nvSpPr>
        <p:spPr>
          <a:xfrm>
            <a:off x="640487" y="1288154"/>
            <a:ext cx="10995427" cy="5028884"/>
          </a:xfrm>
        </p:spPr>
        <p:txBody>
          <a:bodyPr>
            <a:noAutofit/>
          </a:bodyPr>
          <a:lstStyle/>
          <a:p>
            <a:r>
              <a:rPr lang="en-US" dirty="0" err="1"/>
              <a:t>YRDIF</a:t>
            </a:r>
            <a:r>
              <a:rPr lang="en-US" dirty="0"/>
              <a:t> expects values of the double type as input</a:t>
            </a:r>
          </a:p>
          <a:p>
            <a:r>
              <a:rPr lang="en-US" dirty="0"/>
              <a:t>Replace the Age and Service computations using the </a:t>
            </a:r>
            <a:r>
              <a:rPr lang="en-US" dirty="0" err="1"/>
              <a:t>TO_DOUBLE</a:t>
            </a:r>
            <a:r>
              <a:rPr lang="en-US" dirty="0"/>
              <a:t> function to correct this:</a:t>
            </a:r>
          </a:p>
          <a:p>
            <a:pPr marL="457200" lvl="1" indent="0">
              <a:spcBef>
                <a:spcPts val="0"/>
              </a:spcBef>
              <a:spcAft>
                <a:spcPts val="0"/>
              </a:spcAft>
              <a:buNone/>
            </a:pP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a:t>
            </a:r>
            <a:r>
              <a:rPr lang="en-US"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DateOfBirth</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Service=</a:t>
            </a:r>
            <a:r>
              <a:rPr lang="en-US"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DateOfHire</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dirty="0"/>
          </a:p>
          <a:p>
            <a:r>
              <a:rPr lang="en-US" dirty="0"/>
              <a:t>This program achieves the desired result, though with some ugliness</a:t>
            </a:r>
          </a:p>
          <a:p>
            <a:pPr lvl="1"/>
            <a:r>
              <a:rPr lang="en-US" dirty="0"/>
              <a:t>Several type declaration warnings </a:t>
            </a:r>
          </a:p>
          <a:p>
            <a:pPr lvl="1"/>
            <a:r>
              <a:rPr lang="en-US" dirty="0"/>
              <a:t>Several error messages generated by the </a:t>
            </a:r>
            <a:r>
              <a:rPr lang="en-US" dirty="0" err="1"/>
              <a:t>INPUTN</a:t>
            </a:r>
            <a:r>
              <a:rPr lang="en-US" dirty="0"/>
              <a:t> function (for those cases where the value cannot be converted to a number)</a:t>
            </a:r>
          </a:p>
          <a:p>
            <a:pPr lvl="1"/>
            <a:r>
              <a:rPr lang="en-US" dirty="0"/>
              <a:t>The following code applies previously learned principles to clean up these issues:</a:t>
            </a:r>
          </a:p>
        </p:txBody>
      </p:sp>
    </p:spTree>
    <p:extLst>
      <p:ext uri="{BB962C8B-B14F-4D97-AF65-F5344CB8AC3E}">
        <p14:creationId xmlns:p14="http://schemas.microsoft.com/office/powerpoint/2010/main" val="19160712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4</a:t>
            </a:r>
          </a:p>
        </p:txBody>
      </p:sp>
      <p:sp>
        <p:nvSpPr>
          <p:cNvPr id="3" name="Content Placeholder 2"/>
          <p:cNvSpPr>
            <a:spLocks noGrp="1"/>
          </p:cNvSpPr>
          <p:nvPr>
            <p:ph idx="1"/>
          </p:nvPr>
        </p:nvSpPr>
        <p:spPr>
          <a:xfrm>
            <a:off x="640487" y="1288154"/>
            <a:ext cx="10995427" cy="5028884"/>
          </a:xfrm>
        </p:spPr>
        <p:txBody>
          <a:bodyPr>
            <a:noAutofit/>
          </a:bodyPr>
          <a:lstStyle/>
          <a:p>
            <a:pPr marL="0" marR="0"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emps</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char(</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/**1**/</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age; </a:t>
            </a:r>
            <a:r>
              <a:rPr lang="en-US" sz="20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/**2**/</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service;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integer level;</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DS2HOW.employees;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DateOfBirth</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Service=</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DateOfHire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      if</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anydigit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substr</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(JobCode,</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then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Level=</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inputn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substr</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(JobCode,</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else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Level=</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/**3**/</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...remaining code is unaltered...</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buNone/>
            </a:pPr>
            <a:endPar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spcBef>
                <a:spcPts val="0"/>
              </a:spcBef>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735094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4</a:t>
            </a:r>
          </a:p>
        </p:txBody>
      </p:sp>
      <p:sp>
        <p:nvSpPr>
          <p:cNvPr id="3" name="Content Placeholder 2"/>
          <p:cNvSpPr>
            <a:spLocks noGrp="1"/>
          </p:cNvSpPr>
          <p:nvPr>
            <p:ph idx="1"/>
          </p:nvPr>
        </p:nvSpPr>
        <p:spPr>
          <a:xfrm>
            <a:off x="640487" y="1288154"/>
            <a:ext cx="10995427" cy="5028884"/>
          </a:xfrm>
        </p:spPr>
        <p:txBody>
          <a:bodyPr>
            <a:noAutofit/>
          </a:bodyPr>
          <a:lstStyle/>
          <a:p>
            <a:r>
              <a:rPr lang="en-US" dirty="0"/>
              <a:t>Note the effects of changes at each of the commented positions:</a:t>
            </a:r>
          </a:p>
          <a:p>
            <a:pPr marL="971550" lvl="1" indent="-514350">
              <a:buFont typeface="+mj-lt"/>
              <a:buAutoNum type="arabicPeriod"/>
            </a:pPr>
            <a:r>
              <a:rPr lang="en-US" dirty="0" err="1"/>
              <a:t>RetEligible</a:t>
            </a:r>
            <a:r>
              <a:rPr lang="en-US" dirty="0"/>
              <a:t> is declared as global so this flag variable is properly declared and placed into the final data set</a:t>
            </a:r>
          </a:p>
          <a:p>
            <a:pPr marL="971550" lvl="1" indent="-514350">
              <a:buFont typeface="+mj-lt"/>
              <a:buAutoNum type="arabicPeriod"/>
            </a:pPr>
            <a:r>
              <a:rPr lang="en-US" dirty="0"/>
              <a:t>The Age, Service, and Level variables are explicitly declared; however, since they are not wanted in the final data set, they are set up to be local to the RUN method</a:t>
            </a:r>
          </a:p>
          <a:p>
            <a:pPr marL="971550" lvl="1" indent="-514350">
              <a:buFont typeface="+mj-lt"/>
              <a:buAutoNum type="arabicPeriod"/>
            </a:pPr>
            <a:r>
              <a:rPr lang="en-US" dirty="0"/>
              <a:t>To control the conversion more robustly when using the </a:t>
            </a:r>
            <a:r>
              <a:rPr lang="en-US" dirty="0" err="1"/>
              <a:t>INPUTN</a:t>
            </a:r>
            <a:r>
              <a:rPr lang="en-US" dirty="0"/>
              <a:t> function, some conditioning is employed</a:t>
            </a:r>
          </a:p>
          <a:p>
            <a:r>
              <a:rPr lang="en-US" dirty="0"/>
              <a:t>The next example is a modification of this to include the raise and updated salary as separate variables with labels and formats:</a:t>
            </a:r>
          </a:p>
        </p:txBody>
      </p:sp>
    </p:spTree>
    <p:extLst>
      <p:ext uri="{BB962C8B-B14F-4D97-AF65-F5344CB8AC3E}">
        <p14:creationId xmlns:p14="http://schemas.microsoft.com/office/powerpoint/2010/main" val="41793144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Labels and Formats</a:t>
            </a:r>
          </a:p>
        </p:txBody>
      </p:sp>
      <p:sp>
        <p:nvSpPr>
          <p:cNvPr id="3" name="Content Placeholder 2"/>
          <p:cNvSpPr>
            <a:spLocks noGrp="1"/>
          </p:cNvSpPr>
          <p:nvPr>
            <p:ph idx="1"/>
          </p:nvPr>
        </p:nvSpPr>
        <p:spPr>
          <a:xfrm>
            <a:off x="640487" y="1288154"/>
            <a:ext cx="10995427" cy="5028884"/>
          </a:xfrm>
        </p:spPr>
        <p:txBody>
          <a:bodyPr>
            <a:noAutofit/>
          </a:bodyPr>
          <a:lstStyle/>
          <a:p>
            <a:pPr marL="0" marR="0" indent="0">
              <a:spcBef>
                <a:spcPts val="0"/>
              </a:spcBef>
              <a:spcAft>
                <a:spcPts val="0"/>
              </a:spcAft>
              <a:buNone/>
            </a:pP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emps</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char(</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raise;</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FF"/>
                </a:solidFill>
                <a:latin typeface="Courier New" panose="02070309020205020404" pitchFamily="49" charset="0"/>
                <a:ea typeface="Times New Roman" panose="02020603050405020304" pitchFamily="18" charset="0"/>
              </a:rPr>
              <a:t>    declare</a:t>
            </a:r>
            <a:r>
              <a:rPr lang="en-US" sz="1800" dirty="0">
                <a:solidFill>
                  <a:srgbClr val="000000"/>
                </a:solidFill>
                <a:latin typeface="Courier New" panose="02070309020205020404" pitchFamily="49" charset="0"/>
                <a:ea typeface="Times New Roman" panose="02020603050405020304" pitchFamily="18" charset="0"/>
              </a:rPr>
              <a:t> double </a:t>
            </a:r>
            <a:r>
              <a:rPr lang="en-US" sz="1800" dirty="0" err="1">
                <a:solidFill>
                  <a:srgbClr val="000000"/>
                </a:solidFill>
                <a:latin typeface="Courier New" panose="02070309020205020404" pitchFamily="49" charset="0"/>
                <a:ea typeface="Times New Roman" panose="02020603050405020304" pitchFamily="18" charset="0"/>
              </a:rPr>
              <a:t>NewSalary</a:t>
            </a:r>
            <a:r>
              <a:rPr lang="en-US" sz="1800" dirty="0">
                <a:solidFill>
                  <a:srgbClr val="000000"/>
                </a:solidFill>
                <a:latin typeface="Courier New" panose="02070309020205020404" pitchFamily="49" charset="0"/>
                <a:ea typeface="Times New Roman" panose="02020603050405020304" pitchFamily="18" charset="0"/>
              </a:rPr>
              <a:t>;</a:t>
            </a:r>
            <a:endPar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    method</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...same code for a bit...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 select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(level);</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1.02</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2</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1.015</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otherwise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1.0175</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NewSalary</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Salary+Raise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format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NewSalary</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 </a:t>
            </a:r>
            <a:r>
              <a:rPr lang="en-US" sz="1800"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dollar12.2</a:t>
            </a:r>
            <a:r>
              <a:rPr lang="en-US" sz="1800" dirty="0">
                <a:solidFill>
                  <a:srgbClr val="000000"/>
                </a:solidFill>
                <a:latin typeface="Courier New" panose="02070309020205020404" pitchFamily="49" charset="0"/>
                <a:ea typeface="Times New Roman" panose="02020603050405020304" pitchFamily="18" charset="0"/>
              </a:rPr>
              <a:t>;</a:t>
            </a:r>
            <a:endPar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FF"/>
                </a:solidFill>
                <a:latin typeface="Courier New" panose="02070309020205020404" pitchFamily="49" charset="0"/>
                <a:ea typeface="Times New Roman" panose="02020603050405020304" pitchFamily="18" charset="0"/>
              </a:rPr>
              <a:t> label</a:t>
            </a:r>
            <a:r>
              <a:rPr lang="en-US" sz="1800" dirty="0">
                <a:solidFill>
                  <a:srgbClr val="000000"/>
                </a:solidFill>
                <a:latin typeface="Courier New" panose="02070309020205020404" pitchFamily="49" charset="0"/>
                <a:ea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rPr>
              <a:t>NewSalary</a:t>
            </a:r>
            <a:r>
              <a:rPr lang="en-US" sz="1800" dirty="0">
                <a:solidFill>
                  <a:srgbClr val="000000"/>
                </a:solidFill>
                <a:latin typeface="Courier New" panose="02070309020205020404" pitchFamily="49" charset="0"/>
                <a:ea typeface="Times New Roman" panose="02020603050405020304" pitchFamily="18" charset="0"/>
              </a:rPr>
              <a:t>=</a:t>
            </a:r>
            <a:r>
              <a:rPr lang="en-US" sz="1800" dirty="0">
                <a:solidFill>
                  <a:srgbClr val="800080"/>
                </a:solidFill>
                <a:latin typeface="Courier New" panose="02070309020205020404" pitchFamily="49" charset="0"/>
                <a:ea typeface="Times New Roman" panose="02020603050405020304" pitchFamily="18" charset="0"/>
              </a:rPr>
              <a:t>'Updated Salary'</a:t>
            </a:r>
            <a:r>
              <a:rPr lang="en-US" sz="1800" dirty="0">
                <a:solidFill>
                  <a:srgbClr val="000000"/>
                </a:solidFill>
                <a:latin typeface="Courier New" panose="02070309020205020404" pitchFamily="49" charset="0"/>
                <a:ea typeface="Times New Roman" panose="02020603050405020304" pitchFamily="18" charset="0"/>
              </a:rPr>
              <a:t>;</a:t>
            </a:r>
          </a:p>
          <a:p>
            <a:pPr marL="0" marR="0" indent="0">
              <a:spcBef>
                <a:spcPts val="0"/>
              </a:spcBef>
              <a:spcAft>
                <a:spcPts val="0"/>
              </a:spcAft>
              <a:buNone/>
            </a:pP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    end</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quit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23796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A Few Quick Notes…</a:t>
            </a:r>
          </a:p>
        </p:txBody>
      </p:sp>
      <p:sp>
        <p:nvSpPr>
          <p:cNvPr id="3" name="Content Placeholder 2"/>
          <p:cNvSpPr>
            <a:spLocks noGrp="1"/>
          </p:cNvSpPr>
          <p:nvPr>
            <p:ph idx="1"/>
          </p:nvPr>
        </p:nvSpPr>
        <p:spPr>
          <a:xfrm>
            <a:off x="640488" y="1288154"/>
            <a:ext cx="10933674" cy="4351338"/>
          </a:xfrm>
        </p:spPr>
        <p:txBody>
          <a:bodyPr/>
          <a:lstStyle/>
          <a:p>
            <a:r>
              <a:rPr lang="en-US" dirty="0"/>
              <a:t>PROC DS2 uses QUIT as its final step boundary and supports RUN-group processing</a:t>
            </a:r>
          </a:p>
          <a:p>
            <a:r>
              <a:rPr lang="en-US" dirty="0"/>
              <a:t>There are three fundamental RUN-groups permitted in PROC DS2:  DATA, PACKAGE, and THREAD </a:t>
            </a:r>
          </a:p>
          <a:p>
            <a:r>
              <a:rPr lang="en-US" dirty="0"/>
              <a:t>Most of this discussion focuses on the DATA RUN-group</a:t>
            </a:r>
          </a:p>
          <a:p>
            <a:r>
              <a:rPr lang="en-US" dirty="0"/>
              <a:t>It also focuses on hitting frustrations encountered by DATA step programmers’ initial work with PROC DS2</a:t>
            </a:r>
          </a:p>
        </p:txBody>
      </p:sp>
    </p:spTree>
    <p:extLst>
      <p:ext uri="{BB962C8B-B14F-4D97-AF65-F5344CB8AC3E}">
        <p14:creationId xmlns:p14="http://schemas.microsoft.com/office/powerpoint/2010/main" val="2122840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Labels and Formats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Unfortunately, this generates errors (not shown) because the LABEL and FORMAT statements are not supported in PROC DS2 as they are in the DATA step </a:t>
            </a:r>
          </a:p>
          <a:p>
            <a:r>
              <a:rPr lang="en-US" dirty="0"/>
              <a:t>You might consider adding them to the </a:t>
            </a:r>
            <a:r>
              <a:rPr lang="en-US" dirty="0" err="1"/>
              <a:t>INIT</a:t>
            </a:r>
            <a:r>
              <a:rPr lang="en-US" dirty="0"/>
              <a:t> or TERM methods, but they are not supported anywhere in PROC DS2</a:t>
            </a:r>
          </a:p>
          <a:p>
            <a:r>
              <a:rPr lang="en-US" dirty="0"/>
              <a:t>Label and format definitions are actually available as part of the variable declaration, using the HAVING clause, as shown in the following modifications to the code:</a:t>
            </a:r>
          </a:p>
          <a:p>
            <a:pPr marL="0" marR="0" indent="0">
              <a:spcBef>
                <a:spcPts val="0"/>
              </a:spcBef>
              <a:spcAft>
                <a:spcPts val="0"/>
              </a:spcAft>
              <a:buNone/>
            </a:pP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Raise having format </a:t>
            </a:r>
            <a:r>
              <a:rPr lang="en-US" sz="1800"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dollar12.2</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FF"/>
                </a:solidFill>
                <a:latin typeface="Courier New" panose="02070309020205020404" pitchFamily="49" charset="0"/>
                <a:ea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rPr>
              <a:t> double </a:t>
            </a:r>
            <a:r>
              <a:rPr lang="en-US" sz="1800" dirty="0" err="1">
                <a:solidFill>
                  <a:srgbClr val="000000"/>
                </a:solidFill>
                <a:latin typeface="Courier New" panose="02070309020205020404" pitchFamily="49" charset="0"/>
                <a:ea typeface="Times New Roman" panose="02020603050405020304" pitchFamily="18" charset="0"/>
              </a:rPr>
              <a:t>NewSalary</a:t>
            </a:r>
            <a:r>
              <a:rPr lang="en-US" sz="1800" dirty="0">
                <a:solidFill>
                  <a:srgbClr val="000000"/>
                </a:solidFill>
                <a:latin typeface="Courier New" panose="02070309020205020404" pitchFamily="49" charset="0"/>
                <a:ea typeface="Times New Roman" panose="02020603050405020304" pitchFamily="18" charset="0"/>
              </a:rPr>
              <a:t> having format </a:t>
            </a:r>
            <a:r>
              <a:rPr lang="en-US" sz="1800" dirty="0">
                <a:solidFill>
                  <a:srgbClr val="008080"/>
                </a:solidFill>
                <a:latin typeface="Courier New" panose="02070309020205020404" pitchFamily="49" charset="0"/>
                <a:ea typeface="Times New Roman" panose="02020603050405020304" pitchFamily="18" charset="0"/>
              </a:rPr>
              <a:t>dollar12.2</a:t>
            </a:r>
            <a:r>
              <a:rPr lang="en-US" sz="1800" dirty="0">
                <a:solidFill>
                  <a:srgbClr val="000000"/>
                </a:solidFill>
                <a:latin typeface="Courier New" panose="02070309020205020404" pitchFamily="49" charset="0"/>
                <a:ea typeface="Times New Roman" panose="02020603050405020304" pitchFamily="18" charset="0"/>
              </a:rPr>
              <a:t> label </a:t>
            </a:r>
            <a:r>
              <a:rPr lang="en-US" sz="1800" dirty="0">
                <a:solidFill>
                  <a:srgbClr val="800080"/>
                </a:solidFill>
                <a:latin typeface="Courier New" panose="02070309020205020404" pitchFamily="49" charset="0"/>
                <a:ea typeface="Times New Roman" panose="02020603050405020304" pitchFamily="18" charset="0"/>
              </a:rPr>
              <a:t>'Updated Salary'</a:t>
            </a:r>
            <a:r>
              <a:rPr lang="en-US" sz="1800" dirty="0">
                <a:solidFill>
                  <a:srgbClr val="000000"/>
                </a:solidFill>
                <a:latin typeface="Courier New" panose="02070309020205020404" pitchFamily="49" charset="0"/>
                <a:ea typeface="Times New Roman" panose="02020603050405020304" pitchFamily="18" charset="0"/>
              </a:rPr>
              <a:t>;</a:t>
            </a:r>
            <a:endParaRPr lang="en-US" sz="1800" dirty="0"/>
          </a:p>
        </p:txBody>
      </p:sp>
    </p:spTree>
    <p:extLst>
      <p:ext uri="{BB962C8B-B14F-4D97-AF65-F5344CB8AC3E}">
        <p14:creationId xmlns:p14="http://schemas.microsoft.com/office/powerpoint/2010/main" val="35601383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 Defined Methods</a:t>
            </a:r>
          </a:p>
        </p:txBody>
      </p:sp>
    </p:spTree>
    <p:extLst>
      <p:ext uri="{BB962C8B-B14F-4D97-AF65-F5344CB8AC3E}">
        <p14:creationId xmlns:p14="http://schemas.microsoft.com/office/powerpoint/2010/main" val="23620721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User-Defined Methods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Some of you may be users of PROC </a:t>
            </a:r>
            <a:r>
              <a:rPr lang="en-US" dirty="0" err="1"/>
              <a:t>FCMP</a:t>
            </a:r>
            <a:r>
              <a:rPr lang="en-US" dirty="0"/>
              <a:t> for defining functions and/or call routines, and PROC DS2 can use these (though it is not covered here)</a:t>
            </a:r>
          </a:p>
          <a:p>
            <a:r>
              <a:rPr lang="en-US" dirty="0"/>
              <a:t>It is also possible to define methods and packages within DS2 itself to provide such functionality</a:t>
            </a:r>
          </a:p>
          <a:p>
            <a:r>
              <a:rPr lang="en-US" dirty="0"/>
              <a:t>The following example (given in segments) revisits the previous one, defining some of the computations via methods:</a:t>
            </a:r>
          </a:p>
        </p:txBody>
      </p:sp>
    </p:spTree>
    <p:extLst>
      <p:ext uri="{BB962C8B-B14F-4D97-AF65-F5344CB8AC3E}">
        <p14:creationId xmlns:p14="http://schemas.microsoft.com/office/powerpoint/2010/main" val="1868563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User-Defined Methods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The program starts with the same variable declarations as the last example and then gives a user-defined module:</a:t>
            </a:r>
          </a:p>
          <a:p>
            <a:pPr marL="457200" lvl="1" indent="0">
              <a:spcBef>
                <a:spcPts val="0"/>
              </a:spcBef>
              <a:spcAft>
                <a:spcPts val="0"/>
              </a:spcAft>
              <a:buNone/>
            </a:pP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empsC</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char(</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Raise having format </a:t>
            </a:r>
            <a:r>
              <a:rPr lang="en-US" sz="1600"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dollar12.2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NewSalary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having format </a:t>
            </a:r>
            <a:r>
              <a:rPr lang="en-US" sz="1600"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dollar12.2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label </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'Updated Salary'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serve)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returns</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char</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char(</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if</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65</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or (age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60</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and serve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30</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else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return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1600" dirty="0">
                <a:solidFill>
                  <a:srgbClr val="000000"/>
                </a:solidFill>
                <a:latin typeface="Courier New" panose="02070309020205020404" pitchFamily="49" charset="0"/>
                <a:ea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rPr>
              <a:t>end</a:t>
            </a:r>
            <a:r>
              <a:rPr lang="en-US" sz="1600" dirty="0">
                <a:solidFill>
                  <a:srgbClr val="000000"/>
                </a:solidFill>
                <a:latin typeface="Courier New" panose="02070309020205020404" pitchFamily="49" charset="0"/>
                <a:ea typeface="Times New Roman" panose="02020603050405020304" pitchFamily="18" charset="0"/>
              </a:rPr>
              <a:t>;</a:t>
            </a:r>
          </a:p>
          <a:p>
            <a:r>
              <a:rPr lang="en-US" dirty="0"/>
              <a:t>Each method defined, Retire here and Raise next, uses the general form of the METHOD statement:</a:t>
            </a:r>
          </a:p>
          <a:p>
            <a:pPr marL="457200" lvl="1" indent="0">
              <a:buNone/>
            </a:pPr>
            <a:r>
              <a:rPr lang="en-US" sz="2000" dirty="0">
                <a:solidFill>
                  <a:srgbClr val="0000FF"/>
                </a:solidFill>
                <a:latin typeface="Courier New" panose="02070309020205020404" pitchFamily="49" charset="0"/>
                <a:ea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rPr>
              <a:t> </a:t>
            </a:r>
            <a:r>
              <a:rPr lang="en-US" sz="2000" i="1" dirty="0">
                <a:solidFill>
                  <a:srgbClr val="000000"/>
                </a:solidFill>
                <a:latin typeface="Courier New" panose="02070309020205020404" pitchFamily="49" charset="0"/>
                <a:ea typeface="Times New Roman" panose="02020603050405020304" pitchFamily="18" charset="0"/>
              </a:rPr>
              <a:t>method-name</a:t>
            </a:r>
            <a:r>
              <a:rPr lang="en-US" sz="2000" dirty="0">
                <a:solidFill>
                  <a:srgbClr val="000000"/>
                </a:solidFill>
                <a:latin typeface="Courier New" panose="02070309020205020404" pitchFamily="49" charset="0"/>
                <a:ea typeface="Times New Roman" panose="02020603050405020304" pitchFamily="18" charset="0"/>
              </a:rPr>
              <a:t>(</a:t>
            </a:r>
            <a:r>
              <a:rPr lang="en-US" sz="2000" i="1" dirty="0">
                <a:solidFill>
                  <a:srgbClr val="000000"/>
                </a:solidFill>
                <a:latin typeface="Courier New" panose="02070309020205020404" pitchFamily="49" charset="0"/>
                <a:ea typeface="Times New Roman" panose="02020603050405020304" pitchFamily="18" charset="0"/>
              </a:rPr>
              <a:t>parameter-list</a:t>
            </a:r>
            <a:r>
              <a:rPr lang="en-US" sz="2000" dirty="0">
                <a:solidFill>
                  <a:srgbClr val="000000"/>
                </a:solidFill>
                <a:latin typeface="Courier New" panose="02070309020205020404" pitchFamily="49" charset="0"/>
                <a:ea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rPr>
              <a:t>returns</a:t>
            </a:r>
            <a:r>
              <a:rPr lang="en-US" sz="2000" dirty="0">
                <a:solidFill>
                  <a:srgbClr val="000000"/>
                </a:solidFill>
                <a:latin typeface="Courier New" panose="02070309020205020404" pitchFamily="49" charset="0"/>
                <a:ea typeface="Times New Roman" panose="02020603050405020304" pitchFamily="18" charset="0"/>
              </a:rPr>
              <a:t> </a:t>
            </a:r>
            <a:r>
              <a:rPr lang="en-US" sz="2000" i="1" dirty="0">
                <a:latin typeface="Courier New" panose="02070309020205020404" pitchFamily="49" charset="0"/>
                <a:ea typeface="Times New Roman" panose="02020603050405020304" pitchFamily="18" charset="0"/>
              </a:rPr>
              <a:t>type</a:t>
            </a:r>
            <a:r>
              <a:rPr lang="en-US" sz="2000" dirty="0">
                <a:solidFill>
                  <a:srgbClr val="000000"/>
                </a:solidFill>
                <a:latin typeface="Courier New" panose="02070309020205020404" pitchFamily="49" charset="0"/>
                <a:ea typeface="Times New Roman" panose="02020603050405020304" pitchFamily="18" charset="0"/>
              </a:rPr>
              <a:t>;</a:t>
            </a:r>
            <a:endParaRPr lang="en-US" sz="2000" dirty="0"/>
          </a:p>
        </p:txBody>
      </p:sp>
    </p:spTree>
    <p:extLst>
      <p:ext uri="{BB962C8B-B14F-4D97-AF65-F5344CB8AC3E}">
        <p14:creationId xmlns:p14="http://schemas.microsoft.com/office/powerpoint/2010/main" val="11638282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User-Defined Methods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Another method is defined:</a:t>
            </a: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salary,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integer</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group,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rate1,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rate2,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1371600" lvl="1" indent="0">
              <a:spcBef>
                <a:spcPts val="0"/>
              </a:spcBef>
              <a:spcAft>
                <a:spcPts val="0"/>
              </a:spcAft>
              <a:buNone/>
            </a:pP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       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rate3,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rate0)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returns</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select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(group);</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Raise=rate1*salary;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Raise=rate2*salary;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Raise=rate3*salary;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otherwise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Raise=rate0*salary;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return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FF"/>
                </a:solidFill>
                <a:latin typeface="Courier New" panose="02070309020205020404" pitchFamily="49" charset="0"/>
                <a:ea typeface="Times New Roman" panose="02020603050405020304" pitchFamily="18" charset="0"/>
              </a:rPr>
              <a:t>end</a:t>
            </a:r>
            <a:r>
              <a:rPr lang="en-US" sz="1600" dirty="0">
                <a:solidFill>
                  <a:srgbClr val="000000"/>
                </a:solidFill>
                <a:latin typeface="Courier New" panose="02070309020205020404" pitchFamily="49" charset="0"/>
                <a:ea typeface="Times New Roman" panose="02020603050405020304" pitchFamily="18" charset="0"/>
              </a:rPr>
              <a:t>;</a:t>
            </a:r>
          </a:p>
          <a:p>
            <a:r>
              <a:rPr lang="en-US" dirty="0"/>
              <a:t>Each METHOD statement names the method, gives a list of parameters to pass with their types, and the type of value the method returns</a:t>
            </a:r>
          </a:p>
          <a:p>
            <a:r>
              <a:rPr lang="en-US" dirty="0"/>
              <a:t>The method contains the necessary programming statements to complete the process, and a return statement for the value the function produces </a:t>
            </a:r>
          </a:p>
        </p:txBody>
      </p:sp>
    </p:spTree>
    <p:extLst>
      <p:ext uri="{BB962C8B-B14F-4D97-AF65-F5344CB8AC3E}">
        <p14:creationId xmlns:p14="http://schemas.microsoft.com/office/powerpoint/2010/main" val="33979103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User-Defined Methods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The RUN method refers to these methods:</a:t>
            </a: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age;</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service;</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integer level;</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DS2HOW.employees;</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DateOfBirth</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Service=</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DateOfHire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=Retire(</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Age,Service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if</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anydigit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substr</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(JobCode,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then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Level=</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inputn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substr</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(JobCode,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else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Level=</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Raise=Raise(Salary,Level,</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0.02</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0.015</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0.01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0.0175</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NewSalary</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Salary+Raise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buNone/>
            </a:pP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quit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solidFill>
                <a:srgbClr val="000000"/>
              </a:solidFill>
              <a:latin typeface="Courier New" panose="02070309020205020404" pitchFamily="49" charset="0"/>
              <a:ea typeface="Times New Roman" panose="02020603050405020304" pitchFamily="18" charset="0"/>
            </a:endParaRPr>
          </a:p>
        </p:txBody>
      </p:sp>
    </p:spTree>
    <p:extLst>
      <p:ext uri="{BB962C8B-B14F-4D97-AF65-F5344CB8AC3E}">
        <p14:creationId xmlns:p14="http://schemas.microsoft.com/office/powerpoint/2010/main" val="2363206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User-Defined Methods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code produces the same result as the previous</a:t>
            </a:r>
          </a:p>
          <a:p>
            <a:r>
              <a:rPr lang="en-US" dirty="0"/>
              <a:t>One item of note for these two methods:</a:t>
            </a:r>
          </a:p>
          <a:p>
            <a:pPr lvl="1"/>
            <a:r>
              <a:rPr lang="en-US" dirty="0"/>
              <a:t>The Retire method contains a declaration for the variable it returns, Retire, but the same is not true for the Raise method, and no warning is generated for the variable it computes and returns</a:t>
            </a:r>
          </a:p>
          <a:p>
            <a:pPr lvl="1"/>
            <a:r>
              <a:rPr lang="en-US" dirty="0"/>
              <a:t>If the declaration for the Retire variable is removed, a warning is generated </a:t>
            </a:r>
          </a:p>
          <a:p>
            <a:pPr lvl="1"/>
            <a:r>
              <a:rPr lang="en-US" dirty="0"/>
              <a:t>Based on the concepts discussed thus far, what is the reason for this seemingly contradictory behavior?</a:t>
            </a:r>
          </a:p>
          <a:p>
            <a:pPr lvl="1"/>
            <a:r>
              <a:rPr lang="en-US" dirty="0"/>
              <a:t>What happens if a variable declaration is given for Raise in the Raise method?</a:t>
            </a:r>
          </a:p>
          <a:p>
            <a:pPr lvl="1"/>
            <a:r>
              <a:rPr lang="en-US" dirty="0"/>
              <a:t>What is the advantage of having written the code with these specific declarations?</a:t>
            </a:r>
          </a:p>
        </p:txBody>
      </p:sp>
    </p:spTree>
    <p:extLst>
      <p:ext uri="{BB962C8B-B14F-4D97-AF65-F5344CB8AC3E}">
        <p14:creationId xmlns:p14="http://schemas.microsoft.com/office/powerpoint/2010/main" val="31309141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err="1"/>
              <a:t>IN_OUT</a:t>
            </a:r>
            <a:r>
              <a:rPr lang="en-US" dirty="0"/>
              <a:t> Parameters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Suppose we return to the case where the Salary variable is updated (no </a:t>
            </a:r>
            <a:r>
              <a:rPr lang="en-US" dirty="0" err="1"/>
              <a:t>NewSalary</a:t>
            </a:r>
            <a:r>
              <a:rPr lang="en-US" dirty="0"/>
              <a:t>). The Raise method can be updated as follows:</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method</a:t>
            </a:r>
            <a:r>
              <a:rPr lang="en-US" sz="1600" dirty="0">
                <a:solidFill>
                  <a:srgbClr val="000000"/>
                </a:solidFill>
                <a:latin typeface="Courier New" panose="02070309020205020404" pitchFamily="49" charset="0"/>
              </a:rPr>
              <a:t> Raise(</a:t>
            </a:r>
            <a:r>
              <a:rPr lang="en-US" sz="1600" dirty="0" err="1">
                <a:solidFill>
                  <a:srgbClr val="000000"/>
                </a:solidFill>
                <a:latin typeface="Courier New" panose="02070309020205020404" pitchFamily="49" charset="0"/>
              </a:rPr>
              <a:t>in_out</a:t>
            </a: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double</a:t>
            </a:r>
            <a:r>
              <a:rPr lang="en-US" sz="1600" dirty="0">
                <a:solidFill>
                  <a:srgbClr val="000000"/>
                </a:solidFill>
                <a:latin typeface="Courier New" panose="02070309020205020404" pitchFamily="49" charset="0"/>
              </a:rPr>
              <a:t> salary, </a:t>
            </a:r>
            <a:r>
              <a:rPr lang="en-US" sz="1600" dirty="0">
                <a:solidFill>
                  <a:srgbClr val="0000FF"/>
                </a:solidFill>
                <a:latin typeface="Courier New" panose="02070309020205020404" pitchFamily="49" charset="0"/>
              </a:rPr>
              <a:t>integer</a:t>
            </a:r>
            <a:r>
              <a:rPr lang="en-US" sz="1600" dirty="0">
                <a:solidFill>
                  <a:srgbClr val="000000"/>
                </a:solidFill>
                <a:latin typeface="Courier New" panose="02070309020205020404" pitchFamily="49" charset="0"/>
              </a:rPr>
              <a:t> group, </a:t>
            </a:r>
            <a:r>
              <a:rPr lang="en-US" sz="1600" dirty="0">
                <a:solidFill>
                  <a:srgbClr val="0000FF"/>
                </a:solidFill>
                <a:latin typeface="Courier New" panose="02070309020205020404" pitchFamily="49" charset="0"/>
              </a:rPr>
              <a:t>double</a:t>
            </a:r>
            <a:r>
              <a:rPr lang="en-US" sz="1600" dirty="0">
                <a:solidFill>
                  <a:srgbClr val="000000"/>
                </a:solidFill>
                <a:latin typeface="Courier New" panose="02070309020205020404" pitchFamily="49" charset="0"/>
              </a:rPr>
              <a:t> rate1, </a:t>
            </a:r>
            <a:r>
              <a:rPr lang="en-US" sz="1600" dirty="0">
                <a:solidFill>
                  <a:srgbClr val="0000FF"/>
                </a:solidFill>
                <a:latin typeface="Courier New" panose="02070309020205020404" pitchFamily="49" charset="0"/>
              </a:rPr>
              <a:t>double</a:t>
            </a:r>
            <a:r>
              <a:rPr lang="en-US" sz="1600" dirty="0">
                <a:solidFill>
                  <a:srgbClr val="000000"/>
                </a:solidFill>
                <a:latin typeface="Courier New" panose="02070309020205020404" pitchFamily="49" charset="0"/>
              </a:rPr>
              <a:t> rate2,   </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double</a:t>
            </a:r>
            <a:r>
              <a:rPr lang="en-US" sz="1600" dirty="0">
                <a:solidFill>
                  <a:srgbClr val="000000"/>
                </a:solidFill>
                <a:latin typeface="Courier New" panose="02070309020205020404" pitchFamily="49" charset="0"/>
              </a:rPr>
              <a:t> rate3, </a:t>
            </a:r>
            <a:r>
              <a:rPr lang="en-US" sz="1600" dirty="0">
                <a:solidFill>
                  <a:srgbClr val="0000FF"/>
                </a:solidFill>
                <a:latin typeface="Courier New" panose="02070309020205020404" pitchFamily="49" charset="0"/>
              </a:rPr>
              <a:t>double</a:t>
            </a:r>
            <a:r>
              <a:rPr lang="en-US" sz="1600" dirty="0">
                <a:solidFill>
                  <a:srgbClr val="000000"/>
                </a:solidFill>
                <a:latin typeface="Courier New" panose="02070309020205020404" pitchFamily="49" charset="0"/>
              </a:rPr>
              <a:t> rate0);</a:t>
            </a:r>
          </a:p>
          <a:p>
            <a:pPr marL="457200" lvl="1" indent="0">
              <a:spcBef>
                <a:spcPts val="0"/>
              </a:spcBef>
              <a:spcAft>
                <a:spcPts val="0"/>
              </a:spcAft>
              <a:buNone/>
            </a:pPr>
            <a:r>
              <a:rPr lang="en-US" sz="1600" dirty="0">
                <a:solidFill>
                  <a:srgbClr val="0000FF"/>
                </a:solidFill>
                <a:latin typeface="Courier New" panose="02070309020205020404" pitchFamily="49" charset="0"/>
              </a:rPr>
              <a:t>	select</a:t>
            </a:r>
            <a:r>
              <a:rPr lang="en-US" sz="1600" dirty="0">
                <a:solidFill>
                  <a:srgbClr val="000000"/>
                </a:solidFill>
                <a:latin typeface="Courier New" panose="02070309020205020404" pitchFamily="49" charset="0"/>
              </a:rPr>
              <a:t>(group);</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when</a:t>
            </a:r>
            <a:r>
              <a:rPr lang="en-US" sz="1600" dirty="0">
                <a:solidFill>
                  <a:srgbClr val="000000"/>
                </a:solidFill>
                <a:latin typeface="Courier New" panose="02070309020205020404" pitchFamily="49" charset="0"/>
              </a:rPr>
              <a:t>(</a:t>
            </a:r>
            <a:r>
              <a:rPr lang="en-US" sz="1600" b="1" dirty="0">
                <a:solidFill>
                  <a:srgbClr val="008080"/>
                </a:solidFill>
                <a:latin typeface="Courier New" panose="02070309020205020404" pitchFamily="49" charset="0"/>
              </a:rPr>
              <a:t>1</a:t>
            </a:r>
            <a:r>
              <a:rPr lang="en-US" sz="1600" dirty="0">
                <a:solidFill>
                  <a:srgbClr val="000000"/>
                </a:solidFill>
                <a:latin typeface="Courier New" panose="02070309020205020404" pitchFamily="49" charset="0"/>
              </a:rPr>
              <a:t>) Salary=(</a:t>
            </a:r>
            <a:r>
              <a:rPr lang="en-US" sz="1600" b="1" dirty="0">
                <a:solidFill>
                  <a:srgbClr val="008080"/>
                </a:solidFill>
                <a:latin typeface="Courier New" panose="02070309020205020404" pitchFamily="49" charset="0"/>
              </a:rPr>
              <a:t>1</a:t>
            </a:r>
            <a:r>
              <a:rPr lang="en-US" sz="1600" dirty="0">
                <a:solidFill>
                  <a:srgbClr val="000000"/>
                </a:solidFill>
                <a:latin typeface="Courier New" panose="02070309020205020404" pitchFamily="49" charset="0"/>
              </a:rPr>
              <a:t>+rate1)*salary;</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when</a:t>
            </a:r>
            <a:r>
              <a:rPr lang="en-US" sz="1600" dirty="0">
                <a:solidFill>
                  <a:srgbClr val="000000"/>
                </a:solidFill>
                <a:latin typeface="Courier New" panose="02070309020205020404" pitchFamily="49" charset="0"/>
              </a:rPr>
              <a:t>(</a:t>
            </a:r>
            <a:r>
              <a:rPr lang="en-US" sz="1600" b="1" dirty="0">
                <a:solidFill>
                  <a:srgbClr val="008080"/>
                </a:solidFill>
                <a:latin typeface="Courier New" panose="02070309020205020404" pitchFamily="49" charset="0"/>
              </a:rPr>
              <a:t>2</a:t>
            </a:r>
            <a:r>
              <a:rPr lang="en-US" sz="1600" dirty="0">
                <a:solidFill>
                  <a:srgbClr val="000000"/>
                </a:solidFill>
                <a:latin typeface="Courier New" panose="02070309020205020404" pitchFamily="49" charset="0"/>
              </a:rPr>
              <a:t>) Salary=(</a:t>
            </a:r>
            <a:r>
              <a:rPr lang="en-US" sz="1600" b="1" dirty="0">
                <a:solidFill>
                  <a:srgbClr val="008080"/>
                </a:solidFill>
                <a:latin typeface="Courier New" panose="02070309020205020404" pitchFamily="49" charset="0"/>
              </a:rPr>
              <a:t>1</a:t>
            </a:r>
            <a:r>
              <a:rPr lang="en-US" sz="1600" dirty="0">
                <a:solidFill>
                  <a:srgbClr val="000000"/>
                </a:solidFill>
                <a:latin typeface="Courier New" panose="02070309020205020404" pitchFamily="49" charset="0"/>
              </a:rPr>
              <a:t>+rate2)*salary;</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when</a:t>
            </a:r>
            <a:r>
              <a:rPr lang="en-US" sz="1600" dirty="0">
                <a:solidFill>
                  <a:srgbClr val="000000"/>
                </a:solidFill>
                <a:latin typeface="Courier New" panose="02070309020205020404" pitchFamily="49" charset="0"/>
              </a:rPr>
              <a:t>(</a:t>
            </a:r>
            <a:r>
              <a:rPr lang="en-US" sz="1600" b="1" dirty="0">
                <a:solidFill>
                  <a:srgbClr val="008080"/>
                </a:solidFill>
                <a:latin typeface="Courier New" panose="02070309020205020404" pitchFamily="49" charset="0"/>
              </a:rPr>
              <a:t>3</a:t>
            </a:r>
            <a:r>
              <a:rPr lang="en-US" sz="1600" dirty="0">
                <a:solidFill>
                  <a:srgbClr val="000000"/>
                </a:solidFill>
                <a:latin typeface="Courier New" panose="02070309020205020404" pitchFamily="49" charset="0"/>
              </a:rPr>
              <a:t>) Salary=(</a:t>
            </a:r>
            <a:r>
              <a:rPr lang="en-US" sz="1600" b="1" dirty="0">
                <a:solidFill>
                  <a:srgbClr val="008080"/>
                </a:solidFill>
                <a:latin typeface="Courier New" panose="02070309020205020404" pitchFamily="49" charset="0"/>
              </a:rPr>
              <a:t>1</a:t>
            </a:r>
            <a:r>
              <a:rPr lang="en-US" sz="1600" dirty="0">
                <a:solidFill>
                  <a:srgbClr val="000000"/>
                </a:solidFill>
                <a:latin typeface="Courier New" panose="02070309020205020404" pitchFamily="49" charset="0"/>
              </a:rPr>
              <a:t>+rate3)*salary;</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otherwise</a:t>
            </a:r>
            <a:r>
              <a:rPr lang="en-US" sz="1600" dirty="0">
                <a:solidFill>
                  <a:srgbClr val="000000"/>
                </a:solidFill>
                <a:latin typeface="Courier New" panose="02070309020205020404" pitchFamily="49" charset="0"/>
              </a:rPr>
              <a:t> Salary=(</a:t>
            </a:r>
            <a:r>
              <a:rPr lang="en-US" sz="1600" b="1" dirty="0">
                <a:solidFill>
                  <a:srgbClr val="008080"/>
                </a:solidFill>
                <a:latin typeface="Courier New" panose="02070309020205020404" pitchFamily="49" charset="0"/>
              </a:rPr>
              <a:t>1</a:t>
            </a:r>
            <a:r>
              <a:rPr lang="en-US" sz="1600" dirty="0">
                <a:solidFill>
                  <a:srgbClr val="000000"/>
                </a:solidFill>
                <a:latin typeface="Courier New" panose="02070309020205020404" pitchFamily="49" charset="0"/>
              </a:rPr>
              <a:t>+rate0)*salary;</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end</a:t>
            </a:r>
            <a:r>
              <a:rPr lang="en-US" sz="1600" dirty="0">
                <a:solidFill>
                  <a:srgbClr val="000000"/>
                </a:solidFill>
                <a:latin typeface="Courier New" panose="02070309020205020404" pitchFamily="49" charset="0"/>
              </a:rPr>
              <a:t>;</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end</a:t>
            </a:r>
            <a:r>
              <a:rPr lang="en-US" sz="1600" dirty="0">
                <a:solidFill>
                  <a:srgbClr val="000000"/>
                </a:solidFill>
                <a:latin typeface="Courier New" panose="02070309020205020404" pitchFamily="49" charset="0"/>
              </a:rPr>
              <a:t>;</a:t>
            </a:r>
            <a:endParaRPr lang="en-US" sz="1600" dirty="0">
              <a:solidFill>
                <a:srgbClr val="000000"/>
              </a:solidFill>
              <a:latin typeface="Courier New" panose="02070309020205020404" pitchFamily="49" charset="0"/>
              <a:ea typeface="Times New Roman" panose="02020603050405020304" pitchFamily="18" charset="0"/>
            </a:endParaRPr>
          </a:p>
          <a:p>
            <a:r>
              <a:rPr lang="en-US" dirty="0"/>
              <a:t>With the statement:</a:t>
            </a:r>
          </a:p>
          <a:p>
            <a:pPr marL="457200" lvl="1" indent="0">
              <a:buNone/>
            </a:pPr>
            <a:r>
              <a:rPr lang="en-US" dirty="0">
                <a:solidFill>
                  <a:srgbClr val="000000"/>
                </a:solidFill>
                <a:latin typeface="Courier New" panose="02070309020205020404" pitchFamily="49" charset="0"/>
              </a:rPr>
              <a:t> </a:t>
            </a:r>
            <a:r>
              <a:rPr lang="en-US" sz="1600" dirty="0">
                <a:solidFill>
                  <a:srgbClr val="000000"/>
                </a:solidFill>
                <a:latin typeface="Courier New" panose="02070309020205020404" pitchFamily="49" charset="0"/>
              </a:rPr>
              <a:t>Raise=Raise(Salary,Level,</a:t>
            </a:r>
            <a:r>
              <a:rPr lang="en-US" sz="1600" b="1" dirty="0">
                <a:solidFill>
                  <a:srgbClr val="008080"/>
                </a:solidFill>
                <a:latin typeface="Courier New" panose="02070309020205020404" pitchFamily="49" charset="0"/>
              </a:rPr>
              <a:t>0.02</a:t>
            </a:r>
            <a:r>
              <a:rPr lang="en-US" sz="1600" dirty="0">
                <a:solidFill>
                  <a:srgbClr val="000000"/>
                </a:solidFill>
                <a:latin typeface="Courier New" panose="02070309020205020404" pitchFamily="49" charset="0"/>
              </a:rPr>
              <a:t>,</a:t>
            </a:r>
            <a:r>
              <a:rPr lang="en-US" sz="1600" b="1" dirty="0">
                <a:solidFill>
                  <a:srgbClr val="008080"/>
                </a:solidFill>
                <a:latin typeface="Courier New" panose="02070309020205020404" pitchFamily="49" charset="0"/>
              </a:rPr>
              <a:t>0.015</a:t>
            </a:r>
            <a:r>
              <a:rPr lang="en-US" sz="1600" dirty="0">
                <a:solidFill>
                  <a:srgbClr val="000000"/>
                </a:solidFill>
                <a:latin typeface="Courier New" panose="02070309020205020404" pitchFamily="49" charset="0"/>
              </a:rPr>
              <a:t>,</a:t>
            </a:r>
            <a:r>
              <a:rPr lang="en-US" sz="1600" b="1" dirty="0">
                <a:solidFill>
                  <a:srgbClr val="008080"/>
                </a:solidFill>
                <a:latin typeface="Courier New" panose="02070309020205020404" pitchFamily="49" charset="0"/>
              </a:rPr>
              <a:t>0.01</a:t>
            </a:r>
            <a:r>
              <a:rPr lang="en-US" sz="1600" dirty="0">
                <a:solidFill>
                  <a:srgbClr val="000000"/>
                </a:solidFill>
                <a:latin typeface="Courier New" panose="02070309020205020404" pitchFamily="49" charset="0"/>
              </a:rPr>
              <a:t>,</a:t>
            </a:r>
            <a:r>
              <a:rPr lang="en-US" sz="1600" b="1" dirty="0">
                <a:solidFill>
                  <a:srgbClr val="008080"/>
                </a:solidFill>
                <a:latin typeface="Courier New" panose="02070309020205020404" pitchFamily="49" charset="0"/>
              </a:rPr>
              <a:t>0.0175</a:t>
            </a:r>
            <a:r>
              <a:rPr lang="en-US" sz="1600" dirty="0">
                <a:solidFill>
                  <a:srgbClr val="000000"/>
                </a:solidFill>
                <a:latin typeface="Courier New" panose="02070309020205020404" pitchFamily="49" charset="0"/>
              </a:rPr>
              <a:t>);</a:t>
            </a:r>
            <a:endParaRPr lang="en-US" sz="1600" dirty="0"/>
          </a:p>
          <a:p>
            <a:r>
              <a:rPr lang="en-US" dirty="0"/>
              <a:t>Replaced by:</a:t>
            </a:r>
          </a:p>
          <a:p>
            <a:pPr marL="457200" lvl="1" indent="0">
              <a:buNone/>
            </a:pPr>
            <a:r>
              <a:rPr lang="en-US" sz="800" dirty="0">
                <a:solidFill>
                  <a:srgbClr val="000000"/>
                </a:solidFill>
                <a:latin typeface="Courier New" panose="02070309020205020404" pitchFamily="49" charset="0"/>
              </a:rPr>
              <a:t>  </a:t>
            </a:r>
            <a:r>
              <a:rPr lang="en-US" sz="1600" dirty="0">
                <a:solidFill>
                  <a:srgbClr val="000000"/>
                </a:solidFill>
                <a:latin typeface="Courier New" panose="02070309020205020404" pitchFamily="49" charset="0"/>
              </a:rPr>
              <a:t>Raise(Salary,Level,</a:t>
            </a:r>
            <a:r>
              <a:rPr lang="en-US" sz="1600" b="1" dirty="0">
                <a:solidFill>
                  <a:srgbClr val="008080"/>
                </a:solidFill>
                <a:latin typeface="Courier New" panose="02070309020205020404" pitchFamily="49" charset="0"/>
              </a:rPr>
              <a:t>0.02</a:t>
            </a:r>
            <a:r>
              <a:rPr lang="en-US" sz="1600" dirty="0">
                <a:solidFill>
                  <a:srgbClr val="000000"/>
                </a:solidFill>
                <a:latin typeface="Courier New" panose="02070309020205020404" pitchFamily="49" charset="0"/>
              </a:rPr>
              <a:t>,</a:t>
            </a:r>
            <a:r>
              <a:rPr lang="en-US" sz="1600" b="1" dirty="0">
                <a:solidFill>
                  <a:srgbClr val="008080"/>
                </a:solidFill>
                <a:latin typeface="Courier New" panose="02070309020205020404" pitchFamily="49" charset="0"/>
              </a:rPr>
              <a:t>0.015</a:t>
            </a:r>
            <a:r>
              <a:rPr lang="en-US" sz="1600" dirty="0">
                <a:solidFill>
                  <a:srgbClr val="000000"/>
                </a:solidFill>
                <a:latin typeface="Courier New" panose="02070309020205020404" pitchFamily="49" charset="0"/>
              </a:rPr>
              <a:t>,</a:t>
            </a:r>
            <a:r>
              <a:rPr lang="en-US" sz="1600" b="1" dirty="0">
                <a:solidFill>
                  <a:srgbClr val="008080"/>
                </a:solidFill>
                <a:latin typeface="Courier New" panose="02070309020205020404" pitchFamily="49" charset="0"/>
              </a:rPr>
              <a:t>0.01</a:t>
            </a:r>
            <a:r>
              <a:rPr lang="en-US" sz="1600" dirty="0">
                <a:solidFill>
                  <a:srgbClr val="000000"/>
                </a:solidFill>
                <a:latin typeface="Courier New" panose="02070309020205020404" pitchFamily="49" charset="0"/>
              </a:rPr>
              <a:t>,</a:t>
            </a:r>
            <a:r>
              <a:rPr lang="en-US" sz="1600" b="1" dirty="0">
                <a:solidFill>
                  <a:srgbClr val="008080"/>
                </a:solidFill>
                <a:latin typeface="Courier New" panose="02070309020205020404" pitchFamily="49" charset="0"/>
              </a:rPr>
              <a:t>0.0175</a:t>
            </a:r>
            <a:r>
              <a:rPr lang="en-US" sz="1600" dirty="0">
                <a:solidFill>
                  <a:srgbClr val="000000"/>
                </a:solidFill>
                <a:latin typeface="Courier New" panose="02070309020205020404" pitchFamily="49" charset="0"/>
              </a:rPr>
              <a:t>);</a:t>
            </a:r>
            <a:endParaRPr lang="en-US" sz="1600" dirty="0"/>
          </a:p>
        </p:txBody>
      </p:sp>
    </p:spTree>
    <p:extLst>
      <p:ext uri="{BB962C8B-B14F-4D97-AF65-F5344CB8AC3E}">
        <p14:creationId xmlns:p14="http://schemas.microsoft.com/office/powerpoint/2010/main" val="1797863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err="1"/>
              <a:t>IN_OUT</a:t>
            </a:r>
            <a:r>
              <a:rPr lang="en-US" dirty="0"/>
              <a:t> Parameters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Note:</a:t>
            </a:r>
          </a:p>
          <a:p>
            <a:pPr lvl="1"/>
            <a:r>
              <a:rPr lang="en-US" dirty="0"/>
              <a:t>There is no RETURN statement in the Raise method at this point since the </a:t>
            </a:r>
            <a:r>
              <a:rPr lang="en-US" dirty="0" err="1"/>
              <a:t>IN_OUT</a:t>
            </a:r>
            <a:r>
              <a:rPr lang="en-US" dirty="0"/>
              <a:t> defines the returned value</a:t>
            </a:r>
          </a:p>
          <a:p>
            <a:pPr lvl="1"/>
            <a:r>
              <a:rPr lang="en-US" dirty="0"/>
              <a:t>For the same reason, the use of the Raise method in the RUN method does not require an assignment statement </a:t>
            </a:r>
          </a:p>
          <a:p>
            <a:pPr lvl="1"/>
            <a:r>
              <a:rPr lang="en-US" dirty="0"/>
              <a:t>It may also be helpful to update the format on the Salary variable via a global DECLARE statement.</a:t>
            </a:r>
          </a:p>
          <a:p>
            <a:endParaRPr lang="en-US" dirty="0"/>
          </a:p>
        </p:txBody>
      </p:sp>
    </p:spTree>
    <p:extLst>
      <p:ext uri="{BB962C8B-B14F-4D97-AF65-F5344CB8AC3E}">
        <p14:creationId xmlns:p14="http://schemas.microsoft.com/office/powerpoint/2010/main" val="11987478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A Diversion to See a Common Pitfall</a:t>
            </a:r>
          </a:p>
        </p:txBody>
      </p:sp>
      <p:sp>
        <p:nvSpPr>
          <p:cNvPr id="3" name="Content Placeholder 2"/>
          <p:cNvSpPr>
            <a:spLocks noGrp="1"/>
          </p:cNvSpPr>
          <p:nvPr>
            <p:ph idx="1"/>
          </p:nvPr>
        </p:nvSpPr>
        <p:spPr>
          <a:xfrm>
            <a:off x="640487" y="1288154"/>
            <a:ext cx="10995427" cy="5028884"/>
          </a:xfrm>
        </p:spPr>
        <p:txBody>
          <a:bodyPr>
            <a:noAutofit/>
          </a:bodyPr>
          <a:lstStyle/>
          <a:p>
            <a:r>
              <a:rPr lang="en-US" dirty="0"/>
              <a:t>Suppose it is desired to send the records for those eligible for retirement to one data set, and those not to another. The DATA RUN-group supports multiple data sets, so the following code modification attempts to achieve this:</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 Not/</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p>
          <a:p>
            <a:pPr marL="457200" lvl="1" indent="0">
              <a:spcBef>
                <a:spcPts val="0"/>
              </a:spcBef>
              <a:spcAft>
                <a:spcPts val="0"/>
              </a:spcAft>
              <a:buNone/>
            </a:pPr>
            <a:endPar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...same code with one addition at the end...</a:t>
            </a:r>
          </a:p>
          <a:p>
            <a:pPr marL="457200" lvl="1" indent="0">
              <a:spcBef>
                <a:spcPts val="0"/>
              </a:spcBef>
              <a:spcAft>
                <a:spcPts val="0"/>
              </a:spcAft>
              <a:buNone/>
            </a:pPr>
            <a:endPar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00"/>
                </a:solidFill>
                <a:latin typeface="Courier New" panose="02070309020205020404" pitchFamily="49" charset="0"/>
                <a:ea typeface="Times New Roman" panose="02020603050405020304" pitchFamily="18" charset="0"/>
              </a:rPr>
              <a:t>Raise(Salary,Level,</a:t>
            </a:r>
            <a:r>
              <a:rPr lang="en-US" sz="1600" b="1" dirty="0">
                <a:solidFill>
                  <a:srgbClr val="008080"/>
                </a:solidFill>
                <a:latin typeface="Courier New" panose="02070309020205020404" pitchFamily="49" charset="0"/>
                <a:ea typeface="Times New Roman" panose="02020603050405020304" pitchFamily="18" charset="0"/>
              </a:rPr>
              <a:t>0.02</a:t>
            </a:r>
            <a:r>
              <a:rPr lang="en-US" sz="1600" dirty="0">
                <a:solidFill>
                  <a:srgbClr val="000000"/>
                </a:solidFill>
                <a:latin typeface="Courier New" panose="02070309020205020404" pitchFamily="49" charset="0"/>
                <a:ea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rPr>
              <a:t>0.015</a:t>
            </a:r>
            <a:r>
              <a:rPr lang="en-US" sz="1600" dirty="0">
                <a:solidFill>
                  <a:srgbClr val="000000"/>
                </a:solidFill>
                <a:latin typeface="Courier New" panose="02070309020205020404" pitchFamily="49" charset="0"/>
                <a:ea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rPr>
              <a:t>0.01</a:t>
            </a:r>
            <a:r>
              <a:rPr lang="en-US" sz="1600" dirty="0">
                <a:solidFill>
                  <a:srgbClr val="000000"/>
                </a:solidFill>
                <a:latin typeface="Courier New" panose="02070309020205020404" pitchFamily="49" charset="0"/>
                <a:ea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rPr>
              <a:t>0.0175</a:t>
            </a:r>
            <a:r>
              <a:rPr lang="en-US" sz="1600" dirty="0">
                <a:solidFill>
                  <a:srgbClr val="000000"/>
                </a:solidFill>
                <a:latin typeface="Courier New" panose="02070309020205020404" pitchFamily="49" charset="0"/>
                <a:ea typeface="Times New Roman" panose="02020603050405020304" pitchFamily="18" charset="0"/>
              </a:rPr>
              <a:t>);</a:t>
            </a: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if</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age,service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eq</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output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else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output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NonRetire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buNone/>
            </a:pP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quit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8157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First Example</a:t>
            </a:r>
          </a:p>
        </p:txBody>
      </p:sp>
      <p:sp>
        <p:nvSpPr>
          <p:cNvPr id="3" name="Content Placeholder 2"/>
          <p:cNvSpPr>
            <a:spLocks noGrp="1"/>
          </p:cNvSpPr>
          <p:nvPr>
            <p:ph idx="1"/>
          </p:nvPr>
        </p:nvSpPr>
        <p:spPr>
          <a:xfrm>
            <a:off x="640487" y="1288154"/>
            <a:ext cx="10995427" cy="5028884"/>
          </a:xfrm>
        </p:spPr>
        <p:txBody>
          <a:bodyPr>
            <a:noAutofit/>
          </a:bodyPr>
          <a:lstStyle/>
          <a:p>
            <a:r>
              <a:rPr lang="en-US" dirty="0"/>
              <a:t>Submit the following program:</a:t>
            </a:r>
          </a:p>
          <a:p>
            <a:pPr marL="0" marR="0"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_null_</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r>
              <a:rPr lang="en-US" sz="22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'I am from the DATA step'</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rPr>
              <a:t>;</a:t>
            </a:r>
            <a:endParaRPr lang="en-US" sz="2200"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solidFill>
                  <a:srgbClr val="0000FF"/>
                </a:solidFill>
                <a:latin typeface="Courier New" panose="02070309020205020404" pitchFamily="49" charset="0"/>
              </a:rPr>
              <a:t> </a:t>
            </a:r>
            <a:endParaRPr lang="en-US" sz="2200"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_null_</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r>
              <a:rPr lang="en-US" sz="22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'I am from 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endParaRPr lang="en-US" sz="2200" dirty="0"/>
          </a:p>
        </p:txBody>
      </p:sp>
    </p:spTree>
    <p:extLst>
      <p:ext uri="{BB962C8B-B14F-4D97-AF65-F5344CB8AC3E}">
        <p14:creationId xmlns:p14="http://schemas.microsoft.com/office/powerpoint/2010/main" val="10229162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A Diversion to See a Common Pitfall</a:t>
            </a:r>
          </a:p>
        </p:txBody>
      </p:sp>
      <p:sp>
        <p:nvSpPr>
          <p:cNvPr id="3" name="Content Placeholder 2"/>
          <p:cNvSpPr>
            <a:spLocks noGrp="1"/>
          </p:cNvSpPr>
          <p:nvPr>
            <p:ph idx="1"/>
          </p:nvPr>
        </p:nvSpPr>
        <p:spPr>
          <a:xfrm>
            <a:off x="640487" y="1288154"/>
            <a:ext cx="10995427" cy="5028884"/>
          </a:xfrm>
        </p:spPr>
        <p:txBody>
          <a:bodyPr>
            <a:noAutofit/>
          </a:bodyPr>
          <a:lstStyle/>
          <a:p>
            <a:r>
              <a:rPr lang="en-US" dirty="0"/>
              <a:t>And the errors are:</a:t>
            </a:r>
          </a:p>
          <a:p>
            <a:pPr lvl="1">
              <a:spcBef>
                <a:spcPts val="0"/>
              </a:spcBef>
              <a:spcAft>
                <a:spcPts val="0"/>
              </a:spcAft>
            </a:pPr>
            <a:r>
              <a:rPr lang="en-US" sz="18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lvl="1">
              <a:spcBef>
                <a:spcPts val="0"/>
              </a:spcBef>
              <a:spcAft>
                <a:spcPts val="0"/>
              </a:spcAft>
            </a:pPr>
            <a:r>
              <a:rPr lang="en-US" sz="18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Parse encountered expression when expecting ';'.</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lvl="1">
              <a:spcBef>
                <a:spcPts val="0"/>
              </a:spcBef>
            </a:pPr>
            <a:r>
              <a:rPr lang="en-US" sz="18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Line ####: Parse failed: data Retire  &gt;&gt;&gt; Not &lt;&lt;&lt; /overwrite=yes;</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r>
              <a:rPr lang="en-US" dirty="0"/>
              <a:t>What now?</a:t>
            </a:r>
          </a:p>
          <a:p>
            <a:pPr lvl="1"/>
            <a:r>
              <a:rPr lang="en-US" dirty="0"/>
              <a:t>OVERWRITE=YES after the / ? </a:t>
            </a:r>
          </a:p>
          <a:p>
            <a:pPr lvl="2"/>
            <a:r>
              <a:rPr lang="en-US" dirty="0"/>
              <a:t>No, legal and is a way to apply overwrite to all data sets listed simultaneously</a:t>
            </a:r>
          </a:p>
          <a:p>
            <a:pPr lvl="1"/>
            <a:r>
              <a:rPr lang="en-US" dirty="0"/>
              <a:t>Multiple data sets listed?</a:t>
            </a:r>
          </a:p>
          <a:p>
            <a:pPr lvl="2"/>
            <a:r>
              <a:rPr lang="en-US" dirty="0"/>
              <a:t>No, this is supported</a:t>
            </a:r>
          </a:p>
          <a:p>
            <a:pPr lvl="1"/>
            <a:r>
              <a:rPr lang="en-US" dirty="0"/>
              <a:t>Not is not a legal data set name?</a:t>
            </a:r>
          </a:p>
          <a:p>
            <a:pPr lvl="2"/>
            <a:r>
              <a:rPr lang="en-US" dirty="0"/>
              <a:t>Yes! At least here...</a:t>
            </a:r>
          </a:p>
        </p:txBody>
      </p:sp>
    </p:spTree>
    <p:extLst>
      <p:ext uri="{BB962C8B-B14F-4D97-AF65-F5344CB8AC3E}">
        <p14:creationId xmlns:p14="http://schemas.microsoft.com/office/powerpoint/2010/main" val="8667035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Reserved Words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is probably one of the more tricky notions when going from the DATA step to PROC DS2:</a:t>
            </a:r>
          </a:p>
          <a:p>
            <a:pPr lvl="1"/>
            <a:r>
              <a:rPr lang="en-US" dirty="0"/>
              <a:t>In PROC DS2 keywords are reserved words</a:t>
            </a:r>
          </a:p>
          <a:p>
            <a:pPr lvl="1"/>
            <a:r>
              <a:rPr lang="en-US" dirty="0"/>
              <a:t>Not, being a keyword for comparison operations, cannot be used as a table name in this context</a:t>
            </a:r>
          </a:p>
          <a:p>
            <a:pPr lvl="1"/>
            <a:r>
              <a:rPr lang="en-US" dirty="0"/>
              <a:t>Change that data set name to something that is not reserved and everything works fine.</a:t>
            </a:r>
          </a:p>
          <a:p>
            <a:pPr marL="0" indent="0">
              <a:buNone/>
            </a:pPr>
            <a:endParaRPr lang="en-US" dirty="0"/>
          </a:p>
        </p:txBody>
      </p:sp>
    </p:spTree>
    <p:extLst>
      <p:ext uri="{BB962C8B-B14F-4D97-AF65-F5344CB8AC3E}">
        <p14:creationId xmlns:p14="http://schemas.microsoft.com/office/powerpoint/2010/main" val="32578154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User-Defined Packages</a:t>
            </a:r>
          </a:p>
        </p:txBody>
      </p:sp>
    </p:spTree>
    <p:extLst>
      <p:ext uri="{BB962C8B-B14F-4D97-AF65-F5344CB8AC3E}">
        <p14:creationId xmlns:p14="http://schemas.microsoft.com/office/powerpoint/2010/main" val="16808733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Packages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Packages allow for the construction of complex, re-usable methods</a:t>
            </a:r>
          </a:p>
          <a:p>
            <a:r>
              <a:rPr lang="en-US" dirty="0"/>
              <a:t>The examples for this workshop are too complex to show in the slides, so code will not be included in subsequent slides but, of course, is in the files provided for the workshop</a:t>
            </a:r>
          </a:p>
          <a:p>
            <a:pPr marL="0" indent="0">
              <a:buNone/>
            </a:pPr>
            <a:endParaRPr lang="en-US" dirty="0"/>
          </a:p>
        </p:txBody>
      </p:sp>
    </p:spTree>
    <p:extLst>
      <p:ext uri="{BB962C8B-B14F-4D97-AF65-F5344CB8AC3E}">
        <p14:creationId xmlns:p14="http://schemas.microsoft.com/office/powerpoint/2010/main" val="38141244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Packages</a:t>
            </a:r>
          </a:p>
        </p:txBody>
      </p:sp>
      <p:sp>
        <p:nvSpPr>
          <p:cNvPr id="3" name="Content Placeholder 2"/>
          <p:cNvSpPr>
            <a:spLocks noGrp="1"/>
          </p:cNvSpPr>
          <p:nvPr>
            <p:ph idx="1"/>
          </p:nvPr>
        </p:nvSpPr>
        <p:spPr>
          <a:xfrm>
            <a:off x="640487" y="1006679"/>
            <a:ext cx="10995427" cy="5310359"/>
          </a:xfrm>
        </p:spPr>
        <p:txBody>
          <a:bodyPr>
            <a:noAutofit/>
          </a:bodyPr>
          <a:lstStyle/>
          <a:p>
            <a:r>
              <a:rPr lang="en-US" dirty="0"/>
              <a:t>Important takeaways are still noted here</a:t>
            </a:r>
          </a:p>
          <a:p>
            <a:pPr lvl="1"/>
            <a:r>
              <a:rPr lang="en-US" dirty="0"/>
              <a:t>Package replacement follows the same rules as table replacement, so OVERWRITE= may be necessary. It must be given as a statement option as it is not a table option in this instance</a:t>
            </a:r>
          </a:p>
          <a:p>
            <a:pPr lvl="1"/>
            <a:r>
              <a:rPr lang="en-US" dirty="0"/>
              <a:t>Components of the package include methods, and multiple methods can be given the same name provided the parameter list is sufficiently distinct—a concept known as method overloading</a:t>
            </a:r>
          </a:p>
          <a:p>
            <a:pPr lvl="1"/>
            <a:r>
              <a:rPr lang="en-US" dirty="0"/>
              <a:t>Methods can be defined without parameters, often useful for creating the ability to call the method and have it return documentation to the log</a:t>
            </a:r>
          </a:p>
          <a:p>
            <a:pPr lvl="1"/>
            <a:r>
              <a:rPr lang="en-US" dirty="0"/>
              <a:t>Any PACKAGE definition requires an </a:t>
            </a:r>
            <a:r>
              <a:rPr lang="en-US" dirty="0" err="1"/>
              <a:t>ENDPACKAGE</a:t>
            </a:r>
            <a:r>
              <a:rPr lang="en-US" dirty="0"/>
              <a:t> statement to close it</a:t>
            </a:r>
          </a:p>
          <a:p>
            <a:pPr lvl="1"/>
            <a:r>
              <a:rPr lang="en-US" dirty="0"/>
              <a:t>To use the package in another PROC DS2 program, it must be declared (including a name) much like a variable is, and references to its methods are given in two levels—</a:t>
            </a:r>
            <a:r>
              <a:rPr lang="en-US" i="1" dirty="0"/>
              <a:t>package-</a:t>
            </a:r>
            <a:r>
              <a:rPr lang="en-US" i="1" dirty="0" err="1"/>
              <a:t>name.method</a:t>
            </a:r>
            <a:endParaRPr lang="en-US" dirty="0"/>
          </a:p>
          <a:p>
            <a:pPr marL="0" indent="0">
              <a:buNone/>
            </a:pPr>
            <a:endParaRPr lang="en-US" dirty="0"/>
          </a:p>
        </p:txBody>
      </p:sp>
    </p:spTree>
    <p:extLst>
      <p:ext uri="{BB962C8B-B14F-4D97-AF65-F5344CB8AC3E}">
        <p14:creationId xmlns:p14="http://schemas.microsoft.com/office/powerpoint/2010/main" val="2364472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Questions?</a:t>
            </a:r>
            <a:endParaRPr lang="en-US" dirty="0"/>
          </a:p>
        </p:txBody>
      </p:sp>
    </p:spTree>
    <p:extLst>
      <p:ext uri="{BB962C8B-B14F-4D97-AF65-F5344CB8AC3E}">
        <p14:creationId xmlns:p14="http://schemas.microsoft.com/office/powerpoint/2010/main" val="3273959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First Example</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The run method in DS2 operates much like the typical DATA step</a:t>
            </a:r>
          </a:p>
          <a:p>
            <a:r>
              <a:rPr lang="en-US" dirty="0"/>
              <a:t>Most of the log is expected, except for the warning generated from DS2:</a:t>
            </a:r>
          </a:p>
          <a:p>
            <a:pPr marL="457200" lvl="1">
              <a:spcBef>
                <a:spcPts val="0"/>
              </a:spcBef>
              <a:spcAft>
                <a:spcPts val="0"/>
              </a:spcAft>
            </a:pPr>
            <a:r>
              <a:rPr lang="en-US" dirty="0">
                <a:solidFill>
                  <a:srgbClr val="007E00"/>
                </a:solidFill>
                <a:latin typeface="Courier New" panose="02070309020205020404" pitchFamily="49" charset="0"/>
                <a:ea typeface="Times New Roman" panose="02020603050405020304" pitchFamily="18" charset="0"/>
                <a:cs typeface="Times New Roman" panose="02020603050405020304" pitchFamily="18" charset="0"/>
              </a:rPr>
              <a:t>WARNING: Line ####: No DECLARE for assigned-to variable say; creating it as a </a:t>
            </a:r>
            <a:r>
              <a:rPr lang="en-US" dirty="0">
                <a:solidFill>
                  <a:srgbClr val="007E00"/>
                </a:solidFill>
                <a:latin typeface="Courier New" panose="02070309020205020404" pitchFamily="49" charset="0"/>
                <a:ea typeface="Times New Roman" panose="02020603050405020304" pitchFamily="18" charset="0"/>
              </a:rPr>
              <a:t>global variable of type char(13).</a:t>
            </a:r>
            <a:endParaRPr lang="en-US" dirty="0"/>
          </a:p>
          <a:p>
            <a:r>
              <a:rPr lang="en-US" dirty="0"/>
              <a:t>Given the ability of PROC DS2 to work with multiple platforms and data types, variable declaration and scope is much more particular than in the DATA step. </a:t>
            </a:r>
          </a:p>
          <a:p>
            <a:r>
              <a:rPr lang="en-US" dirty="0"/>
              <a:t>The next example provides another difference between DS2 and the DATA step that you may not expect:</a:t>
            </a:r>
          </a:p>
          <a:p>
            <a:pPr marL="0" marR="0" indent="0">
              <a:spcBef>
                <a:spcPts val="0"/>
              </a:spcBef>
              <a:spcAft>
                <a:spcPts val="0"/>
              </a:spcAft>
              <a:buNone/>
            </a:pPr>
            <a:endParaRPr lang="en-US" sz="2200" dirty="0"/>
          </a:p>
        </p:txBody>
      </p:sp>
    </p:spTree>
    <p:extLst>
      <p:ext uri="{BB962C8B-B14F-4D97-AF65-F5344CB8AC3E}">
        <p14:creationId xmlns:p14="http://schemas.microsoft.com/office/powerpoint/2010/main" val="115954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Step Boundaries Inside DS2</a:t>
            </a:r>
          </a:p>
        </p:txBody>
      </p:sp>
      <p:sp>
        <p:nvSpPr>
          <p:cNvPr id="3" name="Content Placeholder 2"/>
          <p:cNvSpPr>
            <a:spLocks noGrp="1"/>
          </p:cNvSpPr>
          <p:nvPr>
            <p:ph idx="1"/>
          </p:nvPr>
        </p:nvSpPr>
        <p:spPr>
          <a:xfrm>
            <a:off x="640487" y="1288154"/>
            <a:ext cx="10995427" cy="5028884"/>
          </a:xfrm>
        </p:spPr>
        <p:txBody>
          <a:bodyPr>
            <a:noAutofit/>
          </a:bodyPr>
          <a:lstStyle/>
          <a:p>
            <a:pPr marL="0" marR="0"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_null_</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r>
              <a:rPr lang="en-US" sz="22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'I am from 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_null_</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r>
              <a:rPr lang="en-US" sz="22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'Me too!'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endParaRPr lang="en-US" sz="2200" dirty="0"/>
          </a:p>
        </p:txBody>
      </p:sp>
    </p:spTree>
    <p:extLst>
      <p:ext uri="{BB962C8B-B14F-4D97-AF65-F5344CB8AC3E}">
        <p14:creationId xmlns:p14="http://schemas.microsoft.com/office/powerpoint/2010/main" val="2308186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Step Boundaries Inside DS2</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code generates a series of errors:</a:t>
            </a:r>
          </a:p>
          <a:p>
            <a:pPr marL="457200"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Parse encountered DATA when expecting end of input.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a:spcBef>
                <a:spcPts val="0"/>
              </a:spcBef>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Line ####: Parse failed:  &gt;&gt;&gt; data &lt;&lt;&lt;  _null_;</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r>
              <a:rPr lang="en-US" dirty="0"/>
              <a:t>The line indicator in the final error in your log reveals that the lack of a RUN statement as a step boundary is the issue</a:t>
            </a:r>
          </a:p>
          <a:p>
            <a:r>
              <a:rPr lang="en-US" dirty="0"/>
              <a:t>The ENDDATA statements are optional here, but including them is considered good programming practice</a:t>
            </a:r>
          </a:p>
          <a:p>
            <a:pPr marL="0" marR="0" indent="0">
              <a:spcBef>
                <a:spcPts val="0"/>
              </a:spcBef>
              <a:spcAft>
                <a:spcPts val="0"/>
              </a:spcAft>
              <a:buNone/>
            </a:pPr>
            <a:endParaRPr lang="en-US" sz="2200" dirty="0"/>
          </a:p>
        </p:txBody>
      </p:sp>
    </p:spTree>
    <p:extLst>
      <p:ext uri="{BB962C8B-B14F-4D97-AF65-F5344CB8AC3E}">
        <p14:creationId xmlns:p14="http://schemas.microsoft.com/office/powerpoint/2010/main" val="1669001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Computing New Variables</a:t>
            </a:r>
          </a:p>
        </p:txBody>
      </p:sp>
    </p:spTree>
    <p:extLst>
      <p:ext uri="{BB962C8B-B14F-4D97-AF65-F5344CB8AC3E}">
        <p14:creationId xmlns:p14="http://schemas.microsoft.com/office/powerpoint/2010/main" val="31543572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783</TotalTime>
  <Words>4543</Words>
  <Application>Microsoft Office PowerPoint</Application>
  <PresentationFormat>Widescreen</PresentationFormat>
  <Paragraphs>499</Paragraphs>
  <Slides>55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Calibri</vt:lpstr>
      <vt:lpstr>Courier New</vt:lpstr>
      <vt:lpstr>Goudy Old Style</vt:lpstr>
      <vt:lpstr>Times New Roman</vt:lpstr>
      <vt:lpstr>Vivaldi</vt:lpstr>
      <vt:lpstr>Office Theme</vt:lpstr>
      <vt:lpstr>231-2019 Getting Started with PROC DS2</vt:lpstr>
      <vt:lpstr>Presenters</vt:lpstr>
      <vt:lpstr>Introductory Examples</vt:lpstr>
      <vt:lpstr>A Few Quick Notes…</vt:lpstr>
      <vt:lpstr>First Example</vt:lpstr>
      <vt:lpstr>First Example</vt:lpstr>
      <vt:lpstr>Step Boundaries Inside DS2</vt:lpstr>
      <vt:lpstr>Step Boundaries Inside DS2</vt:lpstr>
      <vt:lpstr>Computing New Variables</vt:lpstr>
      <vt:lpstr>A Simple Computation</vt:lpstr>
      <vt:lpstr>A Simple Computation</vt:lpstr>
      <vt:lpstr>Special Notes on Libraries for DS2</vt:lpstr>
      <vt:lpstr>Revisit the Simple Computation</vt:lpstr>
      <vt:lpstr>Type Declaration</vt:lpstr>
      <vt:lpstr>Table Replacement</vt:lpstr>
      <vt:lpstr>Table Replacement</vt:lpstr>
      <vt:lpstr>Scope of Variables</vt:lpstr>
      <vt:lpstr>Scope of Variables</vt:lpstr>
      <vt:lpstr>Declaration and the SCOND= Option</vt:lpstr>
      <vt:lpstr>Declaration and the SCOND= Option</vt:lpstr>
      <vt:lpstr>Other Methods Available in the DATA RUN-Group</vt:lpstr>
      <vt:lpstr>INIT and TERM Methods</vt:lpstr>
      <vt:lpstr>INIT and TERM Methods</vt:lpstr>
      <vt:lpstr>Local vs. Global</vt:lpstr>
      <vt:lpstr>Combining Data Sets</vt:lpstr>
      <vt:lpstr>Concatenation</vt:lpstr>
      <vt:lpstr>One-to-one Merge</vt:lpstr>
      <vt:lpstr>One-to-Many Merge</vt:lpstr>
      <vt:lpstr>One-to-Many Merge</vt:lpstr>
      <vt:lpstr>One-to-Many Merge</vt:lpstr>
      <vt:lpstr>More with Computations, and Using Conditional Logic</vt:lpstr>
      <vt:lpstr>Scenario</vt:lpstr>
      <vt:lpstr>Computation Attempt 1</vt:lpstr>
      <vt:lpstr>Computation Attempt 1</vt:lpstr>
      <vt:lpstr>Computation Attempt 2</vt:lpstr>
      <vt:lpstr>Computation Attempt 3</vt:lpstr>
      <vt:lpstr>Computation Attempt 4</vt:lpstr>
      <vt:lpstr>Computation Attempt 4</vt:lpstr>
      <vt:lpstr>Labels and Formats</vt:lpstr>
      <vt:lpstr>Labels and Formats</vt:lpstr>
      <vt:lpstr>User Defined Methods</vt:lpstr>
      <vt:lpstr>User-Defined Methods</vt:lpstr>
      <vt:lpstr>User-Defined Methods</vt:lpstr>
      <vt:lpstr>User-Defined Methods</vt:lpstr>
      <vt:lpstr>User-Defined Methods</vt:lpstr>
      <vt:lpstr>User-Defined Methods</vt:lpstr>
      <vt:lpstr>IN_OUT Parameters</vt:lpstr>
      <vt:lpstr>IN_OUT Parameters</vt:lpstr>
      <vt:lpstr>A Diversion to See a Common Pitfall</vt:lpstr>
      <vt:lpstr>A Diversion to See a Common Pitfall</vt:lpstr>
      <vt:lpstr>Reserved Words</vt:lpstr>
      <vt:lpstr>User-Defined Packages</vt:lpstr>
      <vt:lpstr>Packages</vt:lpstr>
      <vt:lpstr>Packages</vt:lpstr>
      <vt:lpstr>Questions?</vt:lpstr>
    </vt:vector>
  </TitlesOfParts>
  <Company>Operational Excellence and Assessment Support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Straney</dc:creator>
  <cp:lastModifiedBy>Blum, James E.</cp:lastModifiedBy>
  <cp:revision>58</cp:revision>
  <dcterms:created xsi:type="dcterms:W3CDTF">2019-06-14T12:30:08Z</dcterms:created>
  <dcterms:modified xsi:type="dcterms:W3CDTF">2020-03-21T17:05:19Z</dcterms:modified>
</cp:coreProperties>
</file>